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81" r:id="rId2"/>
  </p:sldMasterIdLst>
  <p:notesMasterIdLst>
    <p:notesMasterId r:id="rId62"/>
  </p:notesMasterIdLst>
  <p:handoutMasterIdLst>
    <p:handoutMasterId r:id="rId63"/>
  </p:handoutMasterIdLst>
  <p:sldIdLst>
    <p:sldId id="274" r:id="rId3"/>
    <p:sldId id="276" r:id="rId4"/>
    <p:sldId id="449" r:id="rId5"/>
    <p:sldId id="456" r:id="rId6"/>
    <p:sldId id="453" r:id="rId7"/>
    <p:sldId id="452" r:id="rId8"/>
    <p:sldId id="457" r:id="rId9"/>
    <p:sldId id="458" r:id="rId10"/>
    <p:sldId id="459" r:id="rId11"/>
    <p:sldId id="454" r:id="rId12"/>
    <p:sldId id="460" r:id="rId13"/>
    <p:sldId id="461" r:id="rId14"/>
    <p:sldId id="463" r:id="rId15"/>
    <p:sldId id="467" r:id="rId16"/>
    <p:sldId id="468" r:id="rId17"/>
    <p:sldId id="469" r:id="rId18"/>
    <p:sldId id="470" r:id="rId19"/>
    <p:sldId id="471" r:id="rId20"/>
    <p:sldId id="472" r:id="rId21"/>
    <p:sldId id="473" r:id="rId22"/>
    <p:sldId id="474" r:id="rId23"/>
    <p:sldId id="508" r:id="rId24"/>
    <p:sldId id="479" r:id="rId25"/>
    <p:sldId id="475" r:id="rId26"/>
    <p:sldId id="476" r:id="rId27"/>
    <p:sldId id="480" r:id="rId28"/>
    <p:sldId id="481" r:id="rId29"/>
    <p:sldId id="482" r:id="rId30"/>
    <p:sldId id="483" r:id="rId31"/>
    <p:sldId id="484" r:id="rId32"/>
    <p:sldId id="485" r:id="rId33"/>
    <p:sldId id="477" r:id="rId34"/>
    <p:sldId id="486" r:id="rId35"/>
    <p:sldId id="487" r:id="rId36"/>
    <p:sldId id="488" r:id="rId37"/>
    <p:sldId id="478" r:id="rId38"/>
    <p:sldId id="489" r:id="rId39"/>
    <p:sldId id="490" r:id="rId40"/>
    <p:sldId id="465" r:id="rId41"/>
    <p:sldId id="495" r:id="rId42"/>
    <p:sldId id="497" r:id="rId43"/>
    <p:sldId id="491" r:id="rId44"/>
    <p:sldId id="492" r:id="rId45"/>
    <p:sldId id="496" r:id="rId46"/>
    <p:sldId id="498" r:id="rId47"/>
    <p:sldId id="501" r:id="rId48"/>
    <p:sldId id="499" r:id="rId49"/>
    <p:sldId id="500" r:id="rId50"/>
    <p:sldId id="502" r:id="rId51"/>
    <p:sldId id="503" r:id="rId52"/>
    <p:sldId id="493" r:id="rId53"/>
    <p:sldId id="506" r:id="rId54"/>
    <p:sldId id="504" r:id="rId55"/>
    <p:sldId id="505" r:id="rId56"/>
    <p:sldId id="507" r:id="rId57"/>
    <p:sldId id="349" r:id="rId58"/>
    <p:sldId id="511" r:id="rId59"/>
    <p:sldId id="431" r:id="rId60"/>
    <p:sldId id="392" r:id="rId61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DC9E"/>
    <a:srgbClr val="603A14"/>
    <a:srgbClr val="E85C0E"/>
    <a:srgbClr val="BAB398"/>
    <a:srgbClr val="ADA485"/>
    <a:srgbClr val="C6C0AA"/>
    <a:srgbClr val="663606"/>
    <a:srgbClr val="663106"/>
    <a:srgbClr val="FBEEDC"/>
    <a:srgbClr val="FBEEC9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273" autoAdjust="0"/>
    <p:restoredTop sz="94087" autoAdjust="0"/>
  </p:normalViewPr>
  <p:slideViewPr>
    <p:cSldViewPr>
      <p:cViewPr varScale="1">
        <p:scale>
          <a:sx n="85" d="100"/>
          <a:sy n="85" d="100"/>
        </p:scale>
        <p:origin x="-78" y="-144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208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>
        <p:scale>
          <a:sx n="100" d="100"/>
          <a:sy n="100" d="100"/>
        </p:scale>
        <p:origin x="954" y="-258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slide" Target="slides/slide59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8/26/2015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8/26/2015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1515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310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08912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4990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1347497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30B8EC9-54F1-4A87-854D-1953FCF076C1}" type="slidenum">
              <a:rPr lang="en-US"/>
              <a:pPr/>
              <a:t>14</a:t>
            </a:fld>
            <a:r>
              <a:rPr lang="en-US" dirty="0"/>
              <a:t>##</a:t>
            </a:r>
          </a:p>
        </p:txBody>
      </p:sp>
      <p:sp>
        <p:nvSpPr>
          <p:cNvPr id="4464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64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8305666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389AB3D-9A8B-4687-9BC4-24CDAE87BF70}" type="slidenum">
              <a:rPr lang="en-US"/>
              <a:pPr/>
              <a:t>20</a:t>
            </a:fld>
            <a:r>
              <a:rPr lang="en-US" dirty="0"/>
              <a:t>##</a:t>
            </a:r>
          </a:p>
        </p:txBody>
      </p:sp>
      <p:sp>
        <p:nvSpPr>
          <p:cNvPr id="524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4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8095825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40413E1-0A9A-4AF6-9A3A-1D5C3C4F333C}" type="slidenum">
              <a:rPr lang="en-US"/>
              <a:pPr/>
              <a:t>21</a:t>
            </a:fld>
            <a:r>
              <a:rPr lang="en-US" dirty="0"/>
              <a:t>##</a:t>
            </a:r>
          </a:p>
        </p:txBody>
      </p:sp>
      <p:sp>
        <p:nvSpPr>
          <p:cNvPr id="581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16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9438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40413E1-0A9A-4AF6-9A3A-1D5C3C4F333C}" type="slidenum">
              <a:rPr lang="en-US"/>
              <a:pPr/>
              <a:t>22</a:t>
            </a:fld>
            <a:r>
              <a:rPr lang="en-US" dirty="0"/>
              <a:t>##</a:t>
            </a:r>
          </a:p>
        </p:txBody>
      </p:sp>
      <p:sp>
        <p:nvSpPr>
          <p:cNvPr id="581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16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4455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 All rights reserved. Unauthorized copying or re-distribution is strictly prohibited.*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229C710-25CF-4D01-B3F6-BF356FF42CE6}" type="slidenum">
              <a:rPr lang="en-US"/>
              <a:pPr/>
              <a:t>35</a:t>
            </a:fld>
            <a:r>
              <a:rPr lang="en-US" dirty="0"/>
              <a:t>##</a:t>
            </a:r>
          </a:p>
        </p:txBody>
      </p:sp>
      <p:sp>
        <p:nvSpPr>
          <p:cNvPr id="534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45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691668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 All rights reserved. Unauthorized copying or re-distribution is strictly prohibited.*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5F1E388-2289-42FE-9487-863858157005}" type="slidenum">
              <a:rPr lang="en-US"/>
              <a:pPr/>
              <a:t>37</a:t>
            </a:fld>
            <a:r>
              <a:rPr lang="en-US" dirty="0"/>
              <a:t>##</a:t>
            </a:r>
          </a:p>
        </p:txBody>
      </p:sp>
      <p:sp>
        <p:nvSpPr>
          <p:cNvPr id="5447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4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6612922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9617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9850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8/26/2015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61794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031311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39622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603A14"/>
                </a:solidFill>
              </a:rPr>
              <a:t>?</a:t>
            </a:r>
            <a:endParaRPr lang="en-US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7" name="Rectangle 16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 smtClean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972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8/26/2015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0230609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hyperlink" Target="http://softuni.org/" TargetMode="External"/><Relationship Id="rId4" Type="http://schemas.openxmlformats.org/officeDocument/2006/relationships/image" Target="../media/image8.png"/><Relationship Id="rId9" Type="http://schemas.openxmlformats.org/officeDocument/2006/relationships/hyperlink" Target="http://softuni.bg/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7.jpeg"/><Relationship Id="rId4" Type="http://schemas.openxmlformats.org/officeDocument/2006/relationships/image" Target="../media/image26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4.jpe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hyperlink" Target="http://docs.oracle.com/javase/8/docs/api/java/util/Formatter.html" TargetMode="Externa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0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btech.com/" TargetMode="External"/><Relationship Id="rId13" Type="http://schemas.openxmlformats.org/officeDocument/2006/relationships/image" Target="../media/image59.png"/><Relationship Id="rId18" Type="http://schemas.openxmlformats.org/officeDocument/2006/relationships/image" Target="../media/image62.png"/><Relationship Id="rId3" Type="http://schemas.openxmlformats.org/officeDocument/2006/relationships/hyperlink" Target="https://softuni.bg/courses/java-basics/" TargetMode="External"/><Relationship Id="rId7" Type="http://schemas.openxmlformats.org/officeDocument/2006/relationships/image" Target="../media/image56.png"/><Relationship Id="rId12" Type="http://schemas.openxmlformats.org/officeDocument/2006/relationships/hyperlink" Target="http://smartit.bg/" TargetMode="External"/><Relationship Id="rId17" Type="http://schemas.openxmlformats.org/officeDocument/2006/relationships/image" Target="../media/image61.png"/><Relationship Id="rId2" Type="http://schemas.openxmlformats.org/officeDocument/2006/relationships/notesSlide" Target="../notesSlides/notesSlide10.xml"/><Relationship Id="rId16" Type="http://schemas.openxmlformats.org/officeDocument/2006/relationships/hyperlink" Target="http://www.superhosting.bg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xs-software.com/" TargetMode="External"/><Relationship Id="rId11" Type="http://schemas.openxmlformats.org/officeDocument/2006/relationships/image" Target="../media/image58.png"/><Relationship Id="rId5" Type="http://schemas.openxmlformats.org/officeDocument/2006/relationships/image" Target="../media/image55.jpeg"/><Relationship Id="rId15" Type="http://schemas.openxmlformats.org/officeDocument/2006/relationships/image" Target="../media/image60.png"/><Relationship Id="rId10" Type="http://schemas.openxmlformats.org/officeDocument/2006/relationships/hyperlink" Target="http://komfo.com/" TargetMode="External"/><Relationship Id="rId19" Type="http://schemas.openxmlformats.org/officeDocument/2006/relationships/image" Target="../media/image63.png"/><Relationship Id="rId4" Type="http://schemas.openxmlformats.org/officeDocument/2006/relationships/hyperlink" Target="http://www.vivacom.bg/" TargetMode="External"/><Relationship Id="rId9" Type="http://schemas.openxmlformats.org/officeDocument/2006/relationships/image" Target="../media/image57.png"/><Relationship Id="rId14" Type="http://schemas.openxmlformats.org/officeDocument/2006/relationships/hyperlink" Target="http://www.softwaregroup-bg.com/" TargetMode="Externa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hyperlink" Target="http://creativecommons.org/licenses/by-nc-sa/3.0/deed.en_US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oftuni.bg/trainings/coursesinstances/details/2" TargetMode="External"/><Relationship Id="rId5" Type="http://schemas.openxmlformats.org/officeDocument/2006/relationships/hyperlink" Target="http://creativecommons.org/licenses/by-sa/4.0/" TargetMode="External"/><Relationship Id="rId4" Type="http://schemas.openxmlformats.org/officeDocument/2006/relationships/hyperlink" Target="http://www.introprogramming.info/intro-java-book/" TargetMode="Externa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jpeg"/><Relationship Id="rId13" Type="http://schemas.openxmlformats.org/officeDocument/2006/relationships/image" Target="../media/image67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6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65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433594" y="533400"/>
            <a:ext cx="8132718" cy="1476352"/>
          </a:xfrm>
        </p:spPr>
        <p:txBody>
          <a:bodyPr>
            <a:normAutofit/>
          </a:bodyPr>
          <a:lstStyle/>
          <a:p>
            <a:r>
              <a:rPr lang="en-US" dirty="0" smtClean="0"/>
              <a:t>Java Syntax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433594" y="1981200"/>
            <a:ext cx="8132718" cy="1793743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Data Types, Variables, Operators, Expressions, Statements, Console I/O, Conditional Statements</a:t>
            </a:r>
            <a:endParaRPr lang="en-US" dirty="0"/>
          </a:p>
        </p:txBody>
      </p:sp>
      <p:pic>
        <p:nvPicPr>
          <p:cNvPr id="102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983" y="29726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4" name="Picture 2" descr="D:\_WORK PROJECTS\Nakov\Presentation Slides Design\STORE\Software University Foundation Logo BG and ENG black WHITOUT background CMYK.png">
            <a:hlinkClick r:id="rId5" tooltip="Software University Foundation"/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33" t="-11972" r="-4044" b="1048"/>
          <a:stretch/>
        </p:blipFill>
        <p:spPr bwMode="auto">
          <a:xfrm>
            <a:off x="825157" y="1887144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56012" y="4140042"/>
            <a:ext cx="7834099" cy="2108358"/>
          </a:xfrm>
          <a:prstGeom prst="rect">
            <a:avLst/>
          </a:prstGeom>
        </p:spPr>
      </p:pic>
      <p:pic>
        <p:nvPicPr>
          <p:cNvPr id="13" name="Picture 14" descr="http://th08.deviantart.net/fs71/200H/f/2013/053/9/a/java___application_icon_by_ravenbasix-d5vsr3d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34833">
            <a:off x="5006357" y="374702"/>
            <a:ext cx="1483305" cy="1483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343400"/>
            <a:ext cx="3187613" cy="525135"/>
          </a:xfrm>
        </p:spPr>
        <p:txBody>
          <a:bodyPr/>
          <a:lstStyle/>
          <a:p>
            <a:r>
              <a:rPr lang="en-US" dirty="0" smtClean="0"/>
              <a:t>SoftUni Team</a:t>
            </a:r>
            <a:endParaRPr lang="en-US" dirty="0"/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4813299"/>
            <a:ext cx="3187614" cy="444343"/>
          </a:xfrm>
        </p:spPr>
        <p:txBody>
          <a:bodyPr/>
          <a:lstStyle/>
          <a:p>
            <a:r>
              <a:rPr lang="en-US" dirty="0"/>
              <a:t>Technical </a:t>
            </a:r>
            <a:r>
              <a:rPr lang="en-US" dirty="0" smtClean="0"/>
              <a:t>Trainers</a:t>
            </a:r>
            <a:endParaRPr lang="en-US" dirty="0"/>
          </a:p>
        </p:txBody>
      </p:sp>
      <p:sp>
        <p:nvSpPr>
          <p:cNvPr id="18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257800"/>
            <a:ext cx="3187613" cy="363552"/>
          </a:xfrm>
        </p:spPr>
        <p:txBody>
          <a:bodyPr/>
          <a:lstStyle/>
          <a:p>
            <a:r>
              <a:rPr lang="en-US" dirty="0"/>
              <a:t>Software </a:t>
            </a:r>
            <a:r>
              <a:rPr lang="en-US" dirty="0" smtClean="0"/>
              <a:t>University</a:t>
            </a:r>
            <a:endParaRPr lang="en-US" dirty="0"/>
          </a:p>
        </p:txBody>
      </p:sp>
      <p:sp>
        <p:nvSpPr>
          <p:cNvPr id="19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598962"/>
            <a:ext cx="3187613" cy="331235"/>
          </a:xfrm>
        </p:spPr>
        <p:txBody>
          <a:bodyPr/>
          <a:lstStyle/>
          <a:p>
            <a:r>
              <a:rPr lang="en-US" dirty="0">
                <a:hlinkClick r:id="rId9"/>
              </a:rPr>
              <a:t>http://</a:t>
            </a:r>
            <a:r>
              <a:rPr lang="en-US" dirty="0" smtClean="0">
                <a:hlinkClick r:id="rId9"/>
              </a:rPr>
              <a:t>softuni.bg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10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Floating-Point </a:t>
            </a:r>
            <a:r>
              <a:rPr lang="en-US" dirty="0" smtClean="0"/>
              <a:t>Types – Examples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12814" y="1371600"/>
            <a:ext cx="10363198" cy="484748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float f = 0.33f;</a:t>
            </a:r>
          </a:p>
          <a:p>
            <a:pPr eaLnBrk="0" hangingPunct="0">
              <a:lnSpc>
                <a:spcPct val="11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d = 1.67;</a:t>
            </a:r>
          </a:p>
          <a:p>
            <a:pPr eaLnBrk="0" hangingPunct="0">
              <a:lnSpc>
                <a:spcPct val="11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sum = f + d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1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float fSum = f + d; // This will not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compile</a:t>
            </a:r>
          </a:p>
          <a:p>
            <a:pPr eaLnBrk="0" hangingPunct="0">
              <a:lnSpc>
                <a:spcPct val="11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infinity = 3.14 / 0;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System.out.println(f); // 0.33</a:t>
            </a:r>
          </a:p>
          <a:p>
            <a:pPr eaLnBrk="0" hangingPunct="0">
              <a:lnSpc>
                <a:spcPct val="11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System.out.println(d); // 1.67</a:t>
            </a:r>
          </a:p>
          <a:p>
            <a:pPr eaLnBrk="0" hangingPunct="0">
              <a:lnSpc>
                <a:spcPct val="11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System.out.println(sum); //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2.000000013113022</a:t>
            </a:r>
          </a:p>
          <a:p>
            <a:pPr eaLnBrk="0" hangingPunct="0">
              <a:lnSpc>
                <a:spcPct val="11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infinity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Infinity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6749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11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floating-point arithmetic sometime works incorrectly</a:t>
            </a:r>
          </a:p>
          <a:p>
            <a:pPr lvl="1"/>
            <a:r>
              <a:rPr lang="en-US" dirty="0" smtClean="0"/>
              <a:t>Don't use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float</a:t>
            </a:r>
            <a:r>
              <a:rPr lang="en-US" dirty="0" smtClean="0"/>
              <a:t> and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double</a:t>
            </a:r>
            <a:r>
              <a:rPr lang="en-US" dirty="0" smtClean="0"/>
              <a:t> for financial calculations!</a:t>
            </a:r>
          </a:p>
          <a:p>
            <a:r>
              <a:rPr lang="en-US" dirty="0" smtClean="0"/>
              <a:t>In Java use the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BigDecimal</a:t>
            </a:r>
            <a:r>
              <a:rPr lang="en-US" b="1" dirty="0" smtClean="0"/>
              <a:t> </a:t>
            </a:r>
            <a:r>
              <a:rPr lang="en-US" dirty="0" smtClean="0"/>
              <a:t>class for financial calculations: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 smtClean="0"/>
              <a:t>BigDecimal</a:t>
            </a:r>
            <a:endParaRPr lang="en-US" noProof="1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12814" y="3479155"/>
            <a:ext cx="10363198" cy="269304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import java.math.BigDecimal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BigDecimal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bigF = new BigDecimal("0.33");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BigDecimal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bigD = new BigDecimal("1.67");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BigDecimal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bigSum = bigF.add(bigD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System.out.println(bigSum); // 2.00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4195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55812" y="4068612"/>
            <a:ext cx="8077200" cy="1560290"/>
          </a:xfrm>
        </p:spPr>
        <p:txBody>
          <a:bodyPr/>
          <a:lstStyle/>
          <a:p>
            <a:pPr>
              <a:lnSpc>
                <a:spcPts val="5800"/>
              </a:lnSpc>
            </a:pPr>
            <a:r>
              <a:rPr lang="en-US" dirty="0" smtClean="0"/>
              <a:t>Floating-Point and </a:t>
            </a:r>
            <a:r>
              <a:rPr lang="en-US" noProof="1" smtClean="0"/>
              <a:t>BigDecimal</a:t>
            </a:r>
            <a:r>
              <a:rPr lang="en-US" dirty="0" smtClean="0"/>
              <a:t> Types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79612" y="5757966"/>
            <a:ext cx="8229600" cy="719034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61442" name="Picture 2" descr="Imagination.vg by sub.site.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3562" y="1143000"/>
            <a:ext cx="5981700" cy="26574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595755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13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1"/>
            <a:ext cx="11804822" cy="685800"/>
          </a:xfrm>
        </p:spPr>
        <p:txBody>
          <a:bodyPr>
            <a:normAutofit/>
          </a:bodyPr>
          <a:lstStyle/>
          <a:p>
            <a:r>
              <a:rPr lang="en-US" dirty="0" smtClean="0"/>
              <a:t>Boolean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Primitive Data Types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12814" y="1905000"/>
            <a:ext cx="10363198" cy="135421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boolean b = true;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System.out.println(b); // true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System.out.println(!b); // false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8624" y="3048000"/>
            <a:ext cx="4777788" cy="3197557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199716" y="3522584"/>
            <a:ext cx="11804822" cy="685800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Character</a:t>
            </a:r>
            <a:endParaRPr lang="en-US" dirty="0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922117" y="4392304"/>
            <a:ext cx="10363198" cy="180049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ch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'</a:t>
            </a:r>
            <a:r>
              <a:rPr lang="ru-RU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ю';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System.out.println(ch);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ch = '\u03A9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'; \\ </a:t>
            </a:r>
            <a:r>
              <a:rPr lang="el-GR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Ω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System.out.println(ch);</a:t>
            </a:r>
          </a:p>
        </p:txBody>
      </p:sp>
      <p:sp>
        <p:nvSpPr>
          <p:cNvPr id="9" name="AutoShape 6"/>
          <p:cNvSpPr>
            <a:spLocks noChangeArrowheads="1"/>
          </p:cNvSpPr>
          <p:nvPr/>
        </p:nvSpPr>
        <p:spPr bwMode="auto">
          <a:xfrm>
            <a:off x="7847012" y="1627496"/>
            <a:ext cx="3188579" cy="998592"/>
          </a:xfrm>
          <a:prstGeom prst="wedgeRoundRectCallout">
            <a:avLst>
              <a:gd name="adj1" fmla="val -42728"/>
              <a:gd name="adj2" fmla="val 10795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 smtClean="0">
                <a:solidFill>
                  <a:srgbClr val="FFFFFF"/>
                </a:solidFill>
              </a:rPr>
              <a:t>Enable Unicode in the Eclipse console</a:t>
            </a:r>
            <a:endParaRPr lang="bg-BG" sz="2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8615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357025" y="1047669"/>
            <a:ext cx="5632986" cy="1734697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Boolean and Character Types</a:t>
            </a:r>
            <a:endParaRPr lang="en-US" dirty="0"/>
          </a:p>
        </p:txBody>
      </p:sp>
      <p:pic>
        <p:nvPicPr>
          <p:cNvPr id="56324" name="Picture 4" descr="http://rds.yahoo.com/_ylt=A0WTefY9gApLzNsAoMKjzbkF/SIG=1342dk0vc/EXP=1259065789/**http%3A/www.flashbackj.com/red_giant/text_anarchy/images/rg_main_text_anarchy.jpg"/>
          <p:cNvPicPr>
            <a:picLocks noChangeAspect="1" noChangeArrowheads="1"/>
          </p:cNvPicPr>
          <p:nvPr/>
        </p:nvPicPr>
        <p:blipFill>
          <a:blip r:embed="rId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0212" y="3895436"/>
            <a:ext cx="6629400" cy="227676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076" name="Picture 4" descr="http://thefonts.com/M/AlphaGifs/GreekUni.gif"/>
          <p:cNvPicPr>
            <a:picLocks noChangeAspect="1" noChangeArrowheads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6212" y="1507253"/>
            <a:ext cx="2358710" cy="2167094"/>
          </a:xfrm>
          <a:prstGeom prst="roundRect">
            <a:avLst>
              <a:gd name="adj" fmla="val 3271"/>
            </a:avLst>
          </a:prstGeom>
          <a:solidFill>
            <a:srgbClr val="FFFFFF"/>
          </a:solidFill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HeroicExtremeLeftFacing">
              <a:rot lat="462730" lon="1462506" rev="21493022"/>
            </a:camera>
            <a:lightRig rig="threePt" dir="t">
              <a:rot lat="0" lon="0" rev="2700000"/>
            </a:lightRig>
          </a:scene3d>
          <a:sp3d>
            <a:bevelT w="63500" h="50800"/>
          </a:sp3d>
          <a:extLst/>
        </p:spPr>
      </p:pic>
      <p:sp>
        <p:nvSpPr>
          <p:cNvPr id="7" name="TextBox 6"/>
          <p:cNvSpPr txBox="1"/>
          <p:nvPr/>
        </p:nvSpPr>
        <p:spPr>
          <a:xfrm rot="20689231">
            <a:off x="9890142" y="4303215"/>
            <a:ext cx="157447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char</a:t>
            </a:r>
            <a:endParaRPr lang="en-US" sz="48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3357025" y="2862366"/>
            <a:ext cx="5632987" cy="719034"/>
          </a:xfrm>
          <a:prstGeom prst="rect">
            <a:avLst/>
          </a:prstGeom>
        </p:spPr>
        <p:txBody>
          <a:bodyPr vert="horz" wrap="square" lIns="36000" tIns="36000" rIns="36000" bIns="36000" rtlCol="0" anchor="t">
            <a:spAutoFit/>
          </a:bodyPr>
          <a:lstStyle>
            <a:lvl1pPr marL="0" indent="0" algn="ctr" defTabSz="1218987" rtl="0" eaLnBrk="1" latinLnBrk="0" hangingPunct="1">
              <a:lnSpc>
                <a:spcPct val="105000"/>
              </a:lnSpc>
              <a:spcBef>
                <a:spcPts val="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sz="4000" b="0" kern="1200" cap="none" spc="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09493" indent="0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None/>
              <a:defRPr sz="24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18987" indent="0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None/>
              <a:defRPr sz="21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28480" indent="0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None/>
              <a:defRPr sz="19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437972" indent="0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None/>
              <a:defRPr sz="19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3047466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656960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4266453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9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4875947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9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9" name="Picture 2" descr="Mastermind by Harri_1970.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810" y="1264132"/>
            <a:ext cx="2825215" cy="2059474"/>
          </a:xfrm>
          <a:prstGeom prst="roundRect">
            <a:avLst>
              <a:gd name="adj" fmla="val 11803"/>
            </a:avLst>
          </a:prstGeom>
          <a:ln>
            <a:noFill/>
          </a:ln>
          <a:effectLst>
            <a:softEdge rad="112500"/>
          </a:effectLst>
        </p:spPr>
      </p:pic>
      <p:sp>
        <p:nvSpPr>
          <p:cNvPr id="10" name="TextBox 9"/>
          <p:cNvSpPr txBox="1"/>
          <p:nvPr/>
        </p:nvSpPr>
        <p:spPr>
          <a:xfrm rot="445021">
            <a:off x="927766" y="5060540"/>
            <a:ext cx="167911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false</a:t>
            </a:r>
            <a:endParaRPr lang="en-US" sz="48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1" name="TextBox 10"/>
          <p:cNvSpPr txBox="1"/>
          <p:nvPr/>
        </p:nvSpPr>
        <p:spPr>
          <a:xfrm rot="21043126">
            <a:off x="1004134" y="3856465"/>
            <a:ext cx="152638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true</a:t>
            </a:r>
            <a:endParaRPr lang="en-US" sz="48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1364597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5191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String data type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Declared by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String</a:t>
            </a:r>
            <a:r>
              <a:rPr lang="en-US" dirty="0"/>
              <a:t> class</a:t>
            </a:r>
          </a:p>
          <a:p>
            <a:pPr lvl="1"/>
            <a:r>
              <a:rPr lang="en-US" dirty="0" smtClean="0"/>
              <a:t>Represents </a:t>
            </a:r>
            <a:r>
              <a:rPr lang="en-US" dirty="0"/>
              <a:t>a sequence of characters</a:t>
            </a:r>
          </a:p>
          <a:p>
            <a:pPr lvl="1"/>
            <a:r>
              <a:rPr lang="en-US" dirty="0" smtClean="0"/>
              <a:t>Has </a:t>
            </a:r>
            <a:r>
              <a:rPr lang="en-US" dirty="0"/>
              <a:t>a default value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null</a:t>
            </a:r>
            <a:r>
              <a:rPr lang="en-US" dirty="0"/>
              <a:t> (no value)</a:t>
            </a:r>
          </a:p>
          <a:p>
            <a:r>
              <a:rPr lang="en-US" dirty="0"/>
              <a:t>Strings are enclosed in quotes:</a:t>
            </a:r>
          </a:p>
          <a:p>
            <a:endParaRPr lang="en-US" dirty="0"/>
          </a:p>
          <a:p>
            <a:r>
              <a:rPr lang="en-US" dirty="0"/>
              <a:t>Strings can be </a:t>
            </a:r>
            <a:r>
              <a:rPr lang="en-US" dirty="0" smtClean="0"/>
              <a:t>concatenated</a:t>
            </a:r>
          </a:p>
          <a:p>
            <a:pPr lvl="1"/>
            <a:r>
              <a:rPr lang="en-US" dirty="0" smtClean="0"/>
              <a:t>Using the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+</a:t>
            </a:r>
            <a:r>
              <a:rPr lang="en-US" dirty="0" smtClean="0"/>
              <a:t> operator</a:t>
            </a:r>
            <a:endParaRPr lang="en-US" dirty="0"/>
          </a:p>
        </p:txBody>
      </p:sp>
      <p:sp>
        <p:nvSpPr>
          <p:cNvPr id="519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String Data Type</a:t>
            </a:r>
            <a:endParaRPr lang="bg-BG" dirty="0"/>
          </a:p>
        </p:txBody>
      </p:sp>
      <p:sp>
        <p:nvSpPr>
          <p:cNvPr id="519172" name="Rectangle 4"/>
          <p:cNvSpPr>
            <a:spLocks noChangeArrowheads="1"/>
          </p:cNvSpPr>
          <p:nvPr/>
        </p:nvSpPr>
        <p:spPr bwMode="auto">
          <a:xfrm>
            <a:off x="684213" y="4572000"/>
            <a:ext cx="6248400" cy="47622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 =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"Hello, Java";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7443413" y="1600200"/>
            <a:ext cx="3954860" cy="3915229"/>
            <a:chOff x="7443413" y="1600200"/>
            <a:chExt cx="3954860" cy="3915229"/>
          </a:xfrm>
        </p:grpSpPr>
        <p:cxnSp>
          <p:nvCxnSpPr>
            <p:cNvPr id="4" name="Straight Connector 3"/>
            <p:cNvCxnSpPr/>
            <p:nvPr/>
          </p:nvCxnSpPr>
          <p:spPr>
            <a:xfrm flipV="1">
              <a:off x="8055429" y="2959398"/>
              <a:ext cx="973670" cy="2556031"/>
            </a:xfrm>
            <a:prstGeom prst="line">
              <a:avLst/>
            </a:prstGeom>
            <a:ln w="38100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H="1" flipV="1">
              <a:off x="9063712" y="2988421"/>
              <a:ext cx="2334561" cy="1783125"/>
            </a:xfrm>
            <a:prstGeom prst="line">
              <a:avLst/>
            </a:prstGeom>
            <a:ln w="38100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43413" y="1600200"/>
              <a:ext cx="3932261" cy="2304488"/>
            </a:xfrm>
            <a:prstGeom prst="rect">
              <a:avLst/>
            </a:prstGeom>
            <a:ln w="38100"/>
          </p:spPr>
        </p:pic>
        <p:sp>
          <p:nvSpPr>
            <p:cNvPr id="20" name="TextBox 19"/>
            <p:cNvSpPr txBox="1"/>
            <p:nvPr/>
          </p:nvSpPr>
          <p:spPr>
            <a:xfrm rot="20877217">
              <a:off x="8874848" y="4253887"/>
              <a:ext cx="143340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glow rad="63500">
                      <a:schemeClr val="accent6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String</a:t>
              </a:r>
              <a:endParaRPr lang="en-US" sz="32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pic>
        <p:nvPicPr>
          <p:cNvPr id="28" name="Picture 2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754" y="5142369"/>
            <a:ext cx="5645974" cy="485547"/>
          </a:xfrm>
          <a:prstGeom prst="rect">
            <a:avLst/>
          </a:prstGeom>
          <a:scene3d>
            <a:camera prst="perspectiveContrastingRightFacing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38932283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51814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Concatenating </a:t>
            </a:r>
            <a:r>
              <a:rPr lang="en-US" dirty="0"/>
              <a:t>the </a:t>
            </a:r>
            <a:r>
              <a:rPr lang="en-US" dirty="0" smtClean="0"/>
              <a:t>names </a:t>
            </a:r>
            <a:r>
              <a:rPr lang="en-US" dirty="0"/>
              <a:t>of a person to </a:t>
            </a:r>
            <a:r>
              <a:rPr lang="en-US" dirty="0" smtClean="0"/>
              <a:t>obtain the full </a:t>
            </a:r>
            <a:r>
              <a:rPr lang="en-US" dirty="0"/>
              <a:t>name: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 smtClean="0"/>
          </a:p>
          <a:p>
            <a:pPr>
              <a:spcBef>
                <a:spcPts val="1200"/>
              </a:spcBef>
            </a:pPr>
            <a:r>
              <a:rPr lang="en-US" dirty="0" smtClean="0"/>
              <a:t>We can concatenate strings and numbers as well:</a:t>
            </a:r>
            <a:endParaRPr lang="bg-BG" dirty="0"/>
          </a:p>
        </p:txBody>
      </p:sp>
      <p:sp>
        <p:nvSpPr>
          <p:cNvPr id="518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Saying </a:t>
            </a:r>
            <a:r>
              <a:rPr lang="en-US" dirty="0" smtClean="0"/>
              <a:t>Hello – Example</a:t>
            </a:r>
            <a:endParaRPr lang="bg-BG" dirty="0"/>
          </a:p>
        </p:txBody>
      </p:sp>
      <p:sp>
        <p:nvSpPr>
          <p:cNvPr id="518148" name="Rectangle 4"/>
          <p:cNvSpPr>
            <a:spLocks noChangeArrowheads="1"/>
          </p:cNvSpPr>
          <p:nvPr/>
        </p:nvSpPr>
        <p:spPr bwMode="auto">
          <a:xfrm>
            <a:off x="760412" y="1965877"/>
            <a:ext cx="10668000" cy="252992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firstName = "Ivan";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lastName = "Ivanov";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System.out.println("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Hello,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+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firstName);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fullName = firstName + " " +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lastName;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System.out.println("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Your full name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is: " + fullName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760412" y="5486400"/>
            <a:ext cx="10668000" cy="90486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age = 21;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System.out.println("Hello, I am " + age + " years old");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084831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65412" y="1389200"/>
            <a:ext cx="4572000" cy="820600"/>
          </a:xfrm>
        </p:spPr>
        <p:txBody>
          <a:bodyPr/>
          <a:lstStyle/>
          <a:p>
            <a:r>
              <a:rPr lang="en-US" dirty="0" smtClean="0"/>
              <a:t>String Type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65412" y="2250279"/>
            <a:ext cx="4572000" cy="719034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6146" name="Picture 2" descr="http://rds.yahoo.com/_ylt=A0WTefWqgwpLa3UA4zejzbkF/SIG=12da60fkg/EXP=1259066666/**http%3A/www.sxc.hu/pic/m/f/fr/freedee/132971_newspaper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9012" y="3486151"/>
            <a:ext cx="5524500" cy="30003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TextBox 4"/>
          <p:cNvSpPr txBox="1"/>
          <p:nvPr/>
        </p:nvSpPr>
        <p:spPr>
          <a:xfrm rot="20689231">
            <a:off x="1193289" y="3973660"/>
            <a:ext cx="259045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string</a:t>
            </a:r>
            <a:endParaRPr lang="en-US" sz="66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88424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455683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066801"/>
            <a:ext cx="11804822" cy="5654676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Object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type</a:t>
            </a:r>
            <a:r>
              <a:rPr lang="en-US" dirty="0"/>
              <a:t>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Is declared by the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java.lang.Object</a:t>
            </a:r>
            <a:r>
              <a:rPr lang="en-US" dirty="0" smtClean="0"/>
              <a:t> class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/>
              <a:t>Is the </a:t>
            </a:r>
            <a:r>
              <a:rPr lang="en-US" dirty="0" smtClean="0"/>
              <a:t>base type </a:t>
            </a:r>
            <a:r>
              <a:rPr lang="en-US" dirty="0"/>
              <a:t>of all other types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Can </a:t>
            </a:r>
            <a:r>
              <a:rPr lang="en-US" dirty="0" smtClean="0"/>
              <a:t>hold values of any type</a:t>
            </a:r>
            <a:endParaRPr lang="bg-BG" dirty="0"/>
          </a:p>
        </p:txBody>
      </p:sp>
      <p:sp>
        <p:nvSpPr>
          <p:cNvPr id="4556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Object Type</a:t>
            </a:r>
            <a:endParaRPr lang="bg-BG" dirty="0"/>
          </a:p>
        </p:txBody>
      </p:sp>
      <p:sp>
        <p:nvSpPr>
          <p:cNvPr id="7" name="TextBox 6"/>
          <p:cNvSpPr txBox="1"/>
          <p:nvPr/>
        </p:nvSpPr>
        <p:spPr>
          <a:xfrm rot="346433">
            <a:off x="9113462" y="2250886"/>
            <a:ext cx="186942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Object</a:t>
            </a:r>
            <a:endParaRPr lang="en-US" sz="40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780058" y="3795532"/>
            <a:ext cx="10191154" cy="268381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object dataContainer = 5;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System.out.print("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The value of dataContainer is: ");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System.out.println(dataContainer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dataContainer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"Five";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System.out.print("The value of dataContainer is: ");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System.out.println(dataContainer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</p:txBody>
      </p:sp>
      <p:pic>
        <p:nvPicPr>
          <p:cNvPr id="10242" name="Picture 2" descr="http://icons.iconarchive.com/icons/iconshock/real-vista-data/256/objects-ic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5696" y="4185756"/>
            <a:ext cx="1901316" cy="1857704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249188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7212" y="2456001"/>
            <a:ext cx="3810000" cy="820600"/>
          </a:xfrm>
        </p:spPr>
        <p:txBody>
          <a:bodyPr/>
          <a:lstStyle/>
          <a:p>
            <a:r>
              <a:rPr lang="en-US" dirty="0" smtClean="0"/>
              <a:t>Objects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7212" y="3317080"/>
            <a:ext cx="3810000" cy="719034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5122" name="Picture 2" descr="http://images.iop.org/objects/physicsweb/world/22/6/35/image2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7212" y="819150"/>
            <a:ext cx="4762500" cy="52768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TextBox 4"/>
          <p:cNvSpPr txBox="1"/>
          <p:nvPr/>
        </p:nvSpPr>
        <p:spPr>
          <a:xfrm rot="775697">
            <a:off x="939895" y="4608509"/>
            <a:ext cx="186942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Object</a:t>
            </a:r>
            <a:endParaRPr lang="en-US" sz="40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74319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450850" indent="-450850">
              <a:lnSpc>
                <a:spcPct val="100000"/>
              </a:lnSpc>
              <a:spcBef>
                <a:spcPts val="400"/>
              </a:spcBef>
              <a:buFont typeface="+mj-lt"/>
              <a:buAutoNum type="arabicPeriod"/>
            </a:pPr>
            <a:r>
              <a:rPr lang="en-US" sz="3600" dirty="0"/>
              <a:t>Primitive Data </a:t>
            </a:r>
            <a:r>
              <a:rPr lang="en-US" sz="3600" dirty="0" smtClean="0"/>
              <a:t>Types</a:t>
            </a:r>
          </a:p>
          <a:p>
            <a:pPr marL="450850" indent="-450850">
              <a:lnSpc>
                <a:spcPct val="100000"/>
              </a:lnSpc>
              <a:spcBef>
                <a:spcPts val="400"/>
              </a:spcBef>
              <a:buFont typeface="+mj-lt"/>
              <a:buAutoNum type="arabicPeriod"/>
            </a:pPr>
            <a:r>
              <a:rPr lang="en-US" sz="3600" dirty="0" smtClean="0"/>
              <a:t>Variables</a:t>
            </a:r>
          </a:p>
          <a:p>
            <a:pPr marL="450850" indent="-450850">
              <a:lnSpc>
                <a:spcPct val="100000"/>
              </a:lnSpc>
              <a:spcBef>
                <a:spcPts val="400"/>
              </a:spcBef>
              <a:buFont typeface="+mj-lt"/>
              <a:buAutoNum type="arabicPeriod"/>
            </a:pPr>
            <a:r>
              <a:rPr lang="en-US" sz="3600" dirty="0" smtClean="0"/>
              <a:t>Operators</a:t>
            </a:r>
          </a:p>
          <a:p>
            <a:pPr marL="450850" indent="-450850">
              <a:lnSpc>
                <a:spcPct val="100000"/>
              </a:lnSpc>
              <a:spcBef>
                <a:spcPts val="400"/>
              </a:spcBef>
              <a:buFont typeface="+mj-lt"/>
              <a:buAutoNum type="arabicPeriod"/>
            </a:pPr>
            <a:r>
              <a:rPr lang="en-US" sz="3600" dirty="0" smtClean="0"/>
              <a:t>Expressions</a:t>
            </a:r>
          </a:p>
          <a:p>
            <a:pPr marL="450850" indent="-450850">
              <a:lnSpc>
                <a:spcPct val="100000"/>
              </a:lnSpc>
              <a:spcBef>
                <a:spcPts val="400"/>
              </a:spcBef>
              <a:buFont typeface="+mj-lt"/>
              <a:buAutoNum type="arabicPeriod"/>
            </a:pPr>
            <a:r>
              <a:rPr lang="en-US" sz="3600" dirty="0" smtClean="0"/>
              <a:t>Statements</a:t>
            </a:r>
          </a:p>
          <a:p>
            <a:pPr marL="450850" indent="-450850">
              <a:lnSpc>
                <a:spcPct val="100000"/>
              </a:lnSpc>
              <a:spcBef>
                <a:spcPts val="400"/>
              </a:spcBef>
              <a:buFont typeface="+mj-lt"/>
              <a:buAutoNum type="arabicPeriod"/>
            </a:pPr>
            <a:r>
              <a:rPr lang="en-US" sz="3600" dirty="0" smtClean="0"/>
              <a:t>Console-Based </a:t>
            </a:r>
            <a:r>
              <a:rPr lang="en-US" sz="3600" dirty="0"/>
              <a:t>Input and </a:t>
            </a:r>
            <a:r>
              <a:rPr lang="en-US" sz="3600" dirty="0" smtClean="0"/>
              <a:t>Output</a:t>
            </a:r>
          </a:p>
          <a:p>
            <a:pPr marL="450850" indent="-450850">
              <a:lnSpc>
                <a:spcPct val="100000"/>
              </a:lnSpc>
              <a:spcBef>
                <a:spcPts val="400"/>
              </a:spcBef>
              <a:buFont typeface="+mj-lt"/>
              <a:buAutoNum type="arabicPeriod"/>
            </a:pPr>
            <a:r>
              <a:rPr lang="en-US" sz="3600" dirty="0" smtClean="0"/>
              <a:t>Conditional Statements</a:t>
            </a:r>
          </a:p>
          <a:p>
            <a:pPr marL="761946" lvl="1" indent="-457200">
              <a:lnSpc>
                <a:spcPct val="100000"/>
              </a:lnSpc>
              <a:spcBef>
                <a:spcPts val="400"/>
              </a:spcBef>
            </a:pPr>
            <a:r>
              <a:rPr lang="en-US" dirty="0" smtClean="0"/>
              <a:t>if-else</a:t>
            </a:r>
            <a:r>
              <a:rPr lang="en-US" dirty="0"/>
              <a:t>, </a:t>
            </a:r>
            <a:r>
              <a:rPr lang="en-US" dirty="0" smtClean="0"/>
              <a:t>switch-case, …</a:t>
            </a:r>
            <a:endParaRPr lang="en-US" dirty="0"/>
          </a:p>
        </p:txBody>
      </p:sp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Table of Contents</a:t>
            </a:r>
            <a:endParaRPr lang="bg-BG" dirty="0"/>
          </a:p>
        </p:txBody>
      </p:sp>
      <p:pic>
        <p:nvPicPr>
          <p:cNvPr id="1026" name="Picture 2" descr="http://www.graphicsfuel.com/wp-content/uploads/2012/07/books-icon-51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3593" y="4004735"/>
            <a:ext cx="2368238" cy="2368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4" descr="http://th08.deviantart.net/fs71/200H/f/2013/053/9/a/java___application_icon_by_ravenbasix-d5vsr3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34833">
            <a:off x="5066806" y="1754061"/>
            <a:ext cx="2407867" cy="2407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http://teks.co.in/site/blog/wp-content/uploads/2014/03/eclipse_bckgr_logo_fc_lg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228012" y="1659192"/>
            <a:ext cx="2819400" cy="1601933"/>
          </a:xfrm>
          <a:prstGeom prst="roundRect">
            <a:avLst>
              <a:gd name="adj" fmla="val 1814"/>
            </a:avLst>
          </a:prstGeom>
          <a:solidFill>
            <a:schemeClr val="tx1"/>
          </a:solidFill>
          <a:ln>
            <a:solidFill>
              <a:srgbClr val="767691"/>
            </a:solidFill>
          </a:ln>
          <a:effectLst/>
          <a:extLst/>
        </p:spPr>
      </p:pic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26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598613" y="2335518"/>
            <a:ext cx="8762999" cy="941082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/>
              <a:t>Variables, Identifiers, Literals</a:t>
            </a:r>
            <a:endParaRPr lang="bg-BG" dirty="0"/>
          </a:p>
        </p:txBody>
      </p:sp>
      <p:pic>
        <p:nvPicPr>
          <p:cNvPr id="40961" name="Picture 1" descr="C:\Temp\math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6012" y="3733800"/>
            <a:ext cx="3457724" cy="2405921"/>
          </a:xfrm>
          <a:prstGeom prst="roundRect">
            <a:avLst>
              <a:gd name="adj" fmla="val 37321"/>
            </a:avLst>
          </a:prstGeom>
          <a:ln>
            <a:noFill/>
          </a:ln>
          <a:effectLst>
            <a:softEdge rad="112500"/>
          </a:effectLst>
        </p:spPr>
      </p:pic>
      <p:grpSp>
        <p:nvGrpSpPr>
          <p:cNvPr id="4" name="Group 3"/>
          <p:cNvGrpSpPr/>
          <p:nvPr/>
        </p:nvGrpSpPr>
        <p:grpSpPr>
          <a:xfrm>
            <a:off x="836612" y="3474744"/>
            <a:ext cx="2285999" cy="2802863"/>
            <a:chOff x="7408481" y="1941065"/>
            <a:chExt cx="3432345" cy="3648159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08481" y="2696309"/>
              <a:ext cx="3432345" cy="2572735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 rot="20930895">
              <a:off x="8493194" y="2987046"/>
              <a:ext cx="616636" cy="7611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noProof="1" smtClean="0">
                  <a:solidFill>
                    <a:schemeClr val="accent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5</a:t>
              </a:r>
              <a:endParaRPr lang="en-US" sz="3200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 rot="21197121">
              <a:off x="9393167" y="4828091"/>
              <a:ext cx="1295368" cy="7611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noProof="1" smtClean="0">
                  <a:solidFill>
                    <a:schemeClr val="accent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int</a:t>
              </a:r>
              <a:endParaRPr lang="en-US" sz="3200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 rot="206799">
              <a:off x="7972408" y="1941065"/>
              <a:ext cx="2652831" cy="7611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noProof="1" smtClean="0">
                  <a:solidFill>
                    <a:schemeClr val="accent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counter</a:t>
              </a:r>
              <a:endParaRPr lang="en-US" sz="3200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  <p:sp>
        <p:nvSpPr>
          <p:cNvPr id="9" name="TextBox 8"/>
          <p:cNvSpPr txBox="1"/>
          <p:nvPr/>
        </p:nvSpPr>
        <p:spPr>
          <a:xfrm rot="664802">
            <a:off x="7657941" y="623872"/>
            <a:ext cx="17876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32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"</a:t>
            </a:r>
            <a:r>
              <a:rPr lang="en-US" sz="32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\uE52B</a:t>
            </a:r>
            <a:r>
              <a:rPr lang="bg-BG" sz="32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"</a:t>
            </a:r>
            <a:endParaRPr lang="en-US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0" name="TextBox 9"/>
          <p:cNvSpPr txBox="1"/>
          <p:nvPr/>
        </p:nvSpPr>
        <p:spPr>
          <a:xfrm rot="21293542">
            <a:off x="5881767" y="1397535"/>
            <a:ext cx="23150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"</a:t>
            </a:r>
            <a:r>
              <a:rPr lang="en-US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\</a:t>
            </a:r>
            <a:r>
              <a:rPr lang="en-US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t\r\n\r\n</a:t>
            </a:r>
            <a:r>
              <a:rPr lang="en-US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\r\n</a:t>
            </a:r>
            <a:r>
              <a:rPr lang="bg-BG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"</a:t>
            </a:r>
            <a:endParaRPr lang="en-US" sz="18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8412" y="3733800"/>
            <a:ext cx="3678188" cy="2439840"/>
          </a:xfrm>
          <a:prstGeom prst="roundRect">
            <a:avLst>
              <a:gd name="adj" fmla="val 37321"/>
            </a:avLst>
          </a:prstGeom>
          <a:ln>
            <a:noFill/>
          </a:ln>
          <a:effectLst>
            <a:softEdge rad="112500"/>
          </a:effectLst>
        </p:spPr>
      </p:pic>
      <p:sp>
        <p:nvSpPr>
          <p:cNvPr id="12" name="TextBox 11"/>
          <p:cNvSpPr txBox="1"/>
          <p:nvPr/>
        </p:nvSpPr>
        <p:spPr>
          <a:xfrm rot="20789620">
            <a:off x="4105806" y="903404"/>
            <a:ext cx="19399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6.02e+23</a:t>
            </a:r>
            <a:endParaRPr lang="en-US" sz="28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3" name="TextBox 12"/>
          <p:cNvSpPr txBox="1"/>
          <p:nvPr/>
        </p:nvSpPr>
        <p:spPr>
          <a:xfrm rot="20857977">
            <a:off x="1773724" y="1156667"/>
            <a:ext cx="9092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null</a:t>
            </a:r>
            <a:endParaRPr lang="en-US" sz="28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4" name="TextBox 13"/>
          <p:cNvSpPr txBox="1"/>
          <p:nvPr/>
        </p:nvSpPr>
        <p:spPr>
          <a:xfrm rot="21435733">
            <a:off x="760149" y="549631"/>
            <a:ext cx="9893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true</a:t>
            </a:r>
            <a:endParaRPr lang="en-US" sz="28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5" name="TextBox 14"/>
          <p:cNvSpPr txBox="1"/>
          <p:nvPr/>
        </p:nvSpPr>
        <p:spPr>
          <a:xfrm rot="392402">
            <a:off x="2623152" y="492432"/>
            <a:ext cx="10663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0xFE</a:t>
            </a:r>
            <a:endParaRPr lang="en-US" sz="28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400646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sp>
        <p:nvSpPr>
          <p:cNvPr id="460803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135245"/>
            <a:ext cx="11804822" cy="5570355"/>
          </a:xfrm>
        </p:spPr>
        <p:txBody>
          <a:bodyPr/>
          <a:lstStyle/>
          <a:p>
            <a:pPr>
              <a:lnSpc>
                <a:spcPct val="95000"/>
              </a:lnSpc>
              <a:spcBef>
                <a:spcPts val="1200"/>
              </a:spcBef>
            </a:pPr>
            <a:r>
              <a:rPr lang="en-US" dirty="0"/>
              <a:t>When declaring a variable we:</a:t>
            </a:r>
          </a:p>
          <a:p>
            <a:pPr lvl="1">
              <a:lnSpc>
                <a:spcPct val="95000"/>
              </a:lnSpc>
              <a:spcBef>
                <a:spcPts val="1200"/>
              </a:spcBef>
            </a:pPr>
            <a:r>
              <a:rPr lang="en-US" dirty="0"/>
              <a:t>Specify its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type</a:t>
            </a:r>
          </a:p>
          <a:p>
            <a:pPr lvl="1">
              <a:lnSpc>
                <a:spcPct val="95000"/>
              </a:lnSpc>
              <a:spcBef>
                <a:spcPts val="1200"/>
              </a:spcBef>
            </a:pPr>
            <a:r>
              <a:rPr lang="en-US" dirty="0"/>
              <a:t>Specify its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name </a:t>
            </a:r>
            <a:r>
              <a:rPr lang="en-US" dirty="0"/>
              <a:t>(called identifier)</a:t>
            </a:r>
          </a:p>
          <a:p>
            <a:pPr lvl="1">
              <a:lnSpc>
                <a:spcPct val="95000"/>
              </a:lnSpc>
              <a:spcBef>
                <a:spcPts val="1200"/>
              </a:spcBef>
            </a:pPr>
            <a:r>
              <a:rPr lang="en-US" dirty="0"/>
              <a:t>May give it an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initial value</a:t>
            </a:r>
          </a:p>
          <a:p>
            <a:pPr>
              <a:lnSpc>
                <a:spcPct val="95000"/>
              </a:lnSpc>
              <a:spcBef>
                <a:spcPts val="1200"/>
              </a:spcBef>
            </a:pPr>
            <a:r>
              <a:rPr lang="en-US" dirty="0"/>
              <a:t>The syntax is the following:</a:t>
            </a:r>
          </a:p>
          <a:p>
            <a:pPr>
              <a:lnSpc>
                <a:spcPct val="95000"/>
              </a:lnSpc>
              <a:spcBef>
                <a:spcPts val="0"/>
              </a:spcBef>
            </a:pPr>
            <a:endParaRPr lang="en-US" dirty="0"/>
          </a:p>
          <a:p>
            <a:pPr>
              <a:lnSpc>
                <a:spcPct val="95000"/>
              </a:lnSpc>
              <a:spcBef>
                <a:spcPts val="1200"/>
              </a:spcBef>
            </a:pPr>
            <a:r>
              <a:rPr lang="en-US" dirty="0" smtClean="0"/>
              <a:t>Example:</a:t>
            </a:r>
            <a:endParaRPr lang="en-US" dirty="0"/>
          </a:p>
        </p:txBody>
      </p:sp>
      <p:sp>
        <p:nvSpPr>
          <p:cNvPr id="4608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Declaring Variables</a:t>
            </a:r>
            <a:endParaRPr lang="bg-BG"/>
          </a:p>
        </p:txBody>
      </p:sp>
      <p:sp>
        <p:nvSpPr>
          <p:cNvPr id="460804" name="Rectangle 4"/>
          <p:cNvSpPr>
            <a:spLocks noChangeArrowheads="1"/>
          </p:cNvSpPr>
          <p:nvPr/>
        </p:nvSpPr>
        <p:spPr bwMode="auto">
          <a:xfrm>
            <a:off x="632910" y="4599047"/>
            <a:ext cx="10719302" cy="47622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&lt;data_type&gt; &lt;identifier&gt; [= &lt;initialization&gt;];</a:t>
            </a:r>
          </a:p>
        </p:txBody>
      </p:sp>
      <p:sp>
        <p:nvSpPr>
          <p:cNvPr id="460805" name="Rectangle 5"/>
          <p:cNvSpPr>
            <a:spLocks noChangeArrowheads="1"/>
          </p:cNvSpPr>
          <p:nvPr/>
        </p:nvSpPr>
        <p:spPr bwMode="auto">
          <a:xfrm>
            <a:off x="632910" y="5894447"/>
            <a:ext cx="10719302" cy="47622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height = 200;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7770813" y="1164588"/>
            <a:ext cx="2285999" cy="2950212"/>
            <a:chOff x="7408481" y="1887233"/>
            <a:chExt cx="3432345" cy="3839947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08481" y="2696309"/>
              <a:ext cx="3432345" cy="2572735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 rot="694811">
              <a:off x="8174821" y="3029381"/>
              <a:ext cx="1042648" cy="6008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noProof="1" smtClean="0">
                  <a:solidFill>
                    <a:schemeClr val="accent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200</a:t>
              </a:r>
              <a:endParaRPr lang="en-US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 rot="21197121">
              <a:off x="9502128" y="4966047"/>
              <a:ext cx="1295368" cy="7611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noProof="1" smtClean="0">
                  <a:solidFill>
                    <a:schemeClr val="accent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int</a:t>
              </a:r>
              <a:endParaRPr lang="en-US" sz="3200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 rot="21298662">
              <a:off x="7517621" y="1887233"/>
              <a:ext cx="2313465" cy="7611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noProof="1" smtClean="0">
                  <a:solidFill>
                    <a:schemeClr val="accent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height</a:t>
              </a:r>
              <a:endParaRPr lang="en-US" sz="3200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0449692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460803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135245"/>
            <a:ext cx="11804822" cy="557035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800" dirty="0" smtClean="0"/>
              <a:t>Variables in Java live inside their </a:t>
            </a:r>
            <a:r>
              <a:rPr lang="en-US" sz="38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3800" b="1" dirty="0" smtClean="0"/>
              <a:t> </a:t>
            </a:r>
            <a:r>
              <a:rPr lang="en-US" sz="38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r>
              <a:rPr lang="en-US" sz="3800" b="1" dirty="0" smtClean="0"/>
              <a:t> </a:t>
            </a:r>
            <a:r>
              <a:rPr lang="en-US" sz="3800" dirty="0" smtClean="0"/>
              <a:t>scope:</a:t>
            </a:r>
            <a:endParaRPr lang="en-US" sz="3600" b="1" dirty="0" smtClean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608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 Scope</a:t>
            </a:r>
            <a:endParaRPr lang="bg-BG" dirty="0"/>
          </a:p>
        </p:txBody>
      </p:sp>
      <p:sp>
        <p:nvSpPr>
          <p:cNvPr id="460804" name="Rectangle 4"/>
          <p:cNvSpPr>
            <a:spLocks noChangeArrowheads="1"/>
          </p:cNvSpPr>
          <p:nvPr/>
        </p:nvSpPr>
        <p:spPr bwMode="auto">
          <a:xfrm>
            <a:off x="709110" y="2093416"/>
            <a:ext cx="10719302" cy="415498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sum = 0;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(int i = 0; i &lt; 10; i++)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System.out.println(i);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sum += i;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int temp = 2*i;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System.out.println(sum); // sum will be printed here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System.out.println(i);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Error: i is out of scope here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System.out.println(temp);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Error: temp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 out of scope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here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0467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4864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Identifiers may consist of:</a:t>
            </a:r>
          </a:p>
          <a:p>
            <a:pPr lvl="1"/>
            <a:r>
              <a:rPr lang="en-US" dirty="0"/>
              <a:t>Letters (Unicode) </a:t>
            </a:r>
          </a:p>
          <a:p>
            <a:pPr lvl="1"/>
            <a:r>
              <a:rPr lang="en-US" dirty="0"/>
              <a:t>Digits [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dirty="0"/>
              <a:t>-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9</a:t>
            </a:r>
            <a:r>
              <a:rPr lang="en-US" dirty="0"/>
              <a:t>]</a:t>
            </a:r>
          </a:p>
          <a:p>
            <a:pPr lvl="1"/>
            <a:r>
              <a:rPr lang="en-US" dirty="0"/>
              <a:t>Underscore "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dirty="0"/>
              <a:t>"</a:t>
            </a:r>
          </a:p>
          <a:p>
            <a:r>
              <a:rPr lang="en-US" dirty="0" smtClean="0"/>
              <a:t>Examples: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count</a:t>
            </a:r>
            <a:r>
              <a:rPr lang="en-US" dirty="0" smtClean="0"/>
              <a:t>,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firstName</a:t>
            </a:r>
            <a:r>
              <a:rPr lang="en-US" dirty="0" smtClean="0"/>
              <a:t>,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Page</a:t>
            </a:r>
            <a:r>
              <a:rPr lang="en-US" dirty="0" smtClean="0"/>
              <a:t>, </a:t>
            </a:r>
            <a:r>
              <a:rPr lang="bg-BG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брояч</a:t>
            </a:r>
            <a:r>
              <a:rPr lang="en-US" dirty="0" smtClean="0"/>
              <a:t>, </a:t>
            </a:r>
            <a:r>
              <a:rPr lang="ja-JP" alt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计数器</a:t>
            </a:r>
            <a:endParaRPr lang="en-US" b="1" noProof="1" smtClean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 smtClean="0"/>
              <a:t>Identifiers</a:t>
            </a:r>
            <a:endParaRPr lang="en-US" dirty="0"/>
          </a:p>
          <a:p>
            <a:pPr lvl="1"/>
            <a:r>
              <a:rPr lang="en-US" dirty="0"/>
              <a:t>Can begin only with a letter or an underscore</a:t>
            </a:r>
          </a:p>
          <a:p>
            <a:pPr lvl="1"/>
            <a:r>
              <a:rPr lang="en-US" dirty="0"/>
              <a:t>Cannot be a </a:t>
            </a:r>
            <a:r>
              <a:rPr lang="en-US" dirty="0" smtClean="0"/>
              <a:t>Java keyword (like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dirty="0" smtClean="0"/>
              <a:t> or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dirty="0"/>
              <a:t>)</a:t>
            </a:r>
            <a:endParaRPr lang="en-US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864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Identifiers</a:t>
            </a:r>
            <a:endParaRPr lang="bg-BG"/>
          </a:p>
        </p:txBody>
      </p:sp>
      <p:pic>
        <p:nvPicPr>
          <p:cNvPr id="36868" name="Picture 4" descr="Old Fashioned Ampersand by Mykl Roventine.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9212" y="1143000"/>
            <a:ext cx="2914753" cy="21336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26780832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24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990600"/>
            <a:ext cx="11804822" cy="55703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Literals</a:t>
            </a:r>
            <a:r>
              <a:rPr lang="en-US" sz="3200" dirty="0"/>
              <a:t> </a:t>
            </a:r>
            <a:r>
              <a:rPr lang="en-US" sz="3200" dirty="0" smtClean="0"/>
              <a:t>are</a:t>
            </a:r>
            <a:r>
              <a:rPr lang="bg-BG" sz="3200" dirty="0" smtClean="0"/>
              <a:t> </a:t>
            </a:r>
            <a:r>
              <a:rPr lang="en-US" sz="3200" dirty="0" smtClean="0"/>
              <a:t>the representations </a:t>
            </a:r>
            <a:r>
              <a:rPr lang="en-US" sz="3200" dirty="0"/>
              <a:t>of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values in the source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code</a:t>
            </a:r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Literals in Java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36200" y="1754862"/>
            <a:ext cx="10930212" cy="469724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dec = 5; // decimal value 5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hex = 0xFE; // hexadecimal value FE -&gt; 254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bin = 0b11001; // binary value 11001 -&gt; 25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bigNum = 1_250_000; // decimal value 1250000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long num = 1234567890123456789L;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long hexNum = 0x7FFF_FFFF_FFFF_FFFFL;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boolean bool = true;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float floatNum = 1.25e+7f; // 12500000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doubleNum = 6.02e+23; // 602000000000000000000000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char newLine = '\n'; // Character &lt;new line&gt;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char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unicodeChar = '\u00F1'; // Character: ñ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long fourBytes = 0b11010010_01101001_10010100_10010010; // -764832622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str = "Hello,\nI\'m Java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.";</a:t>
            </a:r>
          </a:p>
        </p:txBody>
      </p:sp>
    </p:spTree>
    <p:extLst>
      <p:ext uri="{BB962C8B-B14F-4D97-AF65-F5344CB8AC3E}">
        <p14:creationId xmlns:p14="http://schemas.microsoft.com/office/powerpoint/2010/main" val="2377472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Each primitive type in Java has a corresponding wrapper:</a:t>
            </a:r>
          </a:p>
          <a:p>
            <a:pPr lvl="1"/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dirty="0" smtClean="0"/>
              <a:t>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java.lang.Integer</a:t>
            </a:r>
          </a:p>
          <a:p>
            <a:pPr lvl="1"/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double</a:t>
            </a:r>
            <a:r>
              <a:rPr lang="en-US" dirty="0" smtClean="0"/>
              <a:t>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java.lang.Double</a:t>
            </a:r>
          </a:p>
          <a:p>
            <a:pPr lvl="1"/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boolean</a:t>
            </a:r>
            <a:r>
              <a:rPr lang="en-US" dirty="0" smtClean="0">
                <a:sym typeface="Wingdings" panose="05000000000000000000" pitchFamily="2" charset="2"/>
              </a:rPr>
              <a:t> 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java.lang.Boolean</a:t>
            </a:r>
          </a:p>
          <a:p>
            <a:r>
              <a:rPr lang="en-US" dirty="0" smtClean="0"/>
              <a:t>Primitive wrappers can have a value or be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r>
              <a:rPr lang="en-US" dirty="0" smtClean="0"/>
              <a:t> (no value)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 smtClean="0"/>
              <a:t>Nullable</a:t>
            </a:r>
            <a:r>
              <a:rPr lang="en-US" dirty="0" smtClean="0"/>
              <a:t> Types: Integer, Long, Boolean, …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26600" y="4681073"/>
            <a:ext cx="10349412" cy="164352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Integer i = 5; // Integer value: 5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i + 1; // Integer value: 6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null; // No value (null)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i + 1; //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NullPointerException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12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36612" y="5181600"/>
            <a:ext cx="10568728" cy="914400"/>
          </a:xfrm>
        </p:spPr>
        <p:txBody>
          <a:bodyPr/>
          <a:lstStyle/>
          <a:p>
            <a:r>
              <a:rPr lang="en-US" dirty="0" smtClean="0"/>
              <a:t>Operators and Expressions in Java</a:t>
            </a:r>
            <a:endParaRPr lang="en-US" dirty="0"/>
          </a:p>
        </p:txBody>
      </p:sp>
      <p:pic>
        <p:nvPicPr>
          <p:cNvPr id="7" name="Picture 2" descr="http://www.sckcen.be/fusionweb/images/fusion18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8897" y="1676400"/>
            <a:ext cx="9690146" cy="3177832"/>
          </a:xfrm>
          <a:prstGeom prst="roundRect">
            <a:avLst>
              <a:gd name="adj" fmla="val 22441"/>
            </a:avLst>
          </a:prstGeom>
          <a:ln>
            <a:noFill/>
          </a:ln>
          <a:effectLst>
            <a:softEdge rad="112500"/>
          </a:effectLst>
        </p:spPr>
      </p:pic>
      <p:sp>
        <p:nvSpPr>
          <p:cNvPr id="8" name="TextBox 7"/>
          <p:cNvSpPr txBox="1"/>
          <p:nvPr/>
        </p:nvSpPr>
        <p:spPr>
          <a:xfrm rot="21427875">
            <a:off x="2814916" y="2512172"/>
            <a:ext cx="664957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int </a:t>
            </a:r>
            <a:r>
              <a:rPr lang="en-US" sz="44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bit = (n &amp; (1 &lt;&lt; p)) &gt;&gt; p</a:t>
            </a:r>
            <a:r>
              <a:rPr lang="en-US" sz="44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;</a:t>
            </a:r>
          </a:p>
          <a:p>
            <a:r>
              <a:rPr lang="en-US" sz="44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n = n &amp; (~(1&lt;&lt;p)) | (bit&lt;&lt;p);</a:t>
            </a:r>
            <a:endParaRPr lang="en-US" sz="36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50062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sp>
        <p:nvSpPr>
          <p:cNvPr id="49357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Operator </a:t>
            </a:r>
            <a:r>
              <a:rPr lang="en-US" dirty="0"/>
              <a:t>is an operation performed over data at runtime</a:t>
            </a:r>
            <a:endParaRPr lang="bg-BG" dirty="0"/>
          </a:p>
          <a:p>
            <a:pPr lvl="1"/>
            <a:r>
              <a:rPr lang="en-US" dirty="0"/>
              <a:t>Takes one or more arguments (operands)</a:t>
            </a:r>
          </a:p>
          <a:p>
            <a:pPr lvl="1"/>
            <a:r>
              <a:rPr lang="en-US" dirty="0"/>
              <a:t>Produces a new </a:t>
            </a:r>
            <a:r>
              <a:rPr lang="en-US" dirty="0" smtClean="0"/>
              <a:t>value</a:t>
            </a:r>
          </a:p>
          <a:p>
            <a:pPr lvl="1"/>
            <a:r>
              <a:rPr lang="en-US" dirty="0" smtClean="0"/>
              <a:t>Example of operators: </a:t>
            </a:r>
          </a:p>
          <a:p>
            <a:r>
              <a:rPr lang="en-US" dirty="0" smtClean="0"/>
              <a:t>Operators </a:t>
            </a:r>
            <a:r>
              <a:rPr lang="en-US" dirty="0"/>
              <a:t>have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precedence</a:t>
            </a:r>
          </a:p>
          <a:p>
            <a:pPr lvl="1"/>
            <a:r>
              <a:rPr lang="en-US" dirty="0"/>
              <a:t>Precedence defines which will be evaluated first</a:t>
            </a:r>
          </a:p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Expressions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smtClean="0"/>
              <a:t>are sequences of operators and operands that are evaluated </a:t>
            </a:r>
            <a:r>
              <a:rPr lang="en-US" dirty="0"/>
              <a:t>to a single </a:t>
            </a:r>
            <a:r>
              <a:rPr lang="en-US" dirty="0" smtClean="0"/>
              <a:t>value, e.g.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(a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b)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935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an Operator</a:t>
            </a:r>
            <a:r>
              <a:rPr lang="bg-BG" dirty="0"/>
              <a:t>?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4934900" y="3257905"/>
            <a:ext cx="24480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 = b + c;</a:t>
            </a:r>
            <a:endParaRPr lang="it-IT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AutoShape 6"/>
          <p:cNvSpPr>
            <a:spLocks noChangeArrowheads="1"/>
          </p:cNvSpPr>
          <p:nvPr/>
        </p:nvSpPr>
        <p:spPr bwMode="auto">
          <a:xfrm>
            <a:off x="6414656" y="2646363"/>
            <a:ext cx="2275200" cy="678393"/>
          </a:xfrm>
          <a:prstGeom prst="wedgeRoundRectCallout">
            <a:avLst>
              <a:gd name="adj1" fmla="val -59512"/>
              <a:gd name="adj2" fmla="val 5669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 smtClean="0">
                <a:solidFill>
                  <a:srgbClr val="FFFFFF"/>
                </a:solidFill>
              </a:rPr>
              <a:t>Operator "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lang="en-US" sz="2800" dirty="0" smtClean="0">
                <a:solidFill>
                  <a:srgbClr val="FFFFFF"/>
                </a:solidFill>
              </a:rPr>
              <a:t>"</a:t>
            </a:r>
            <a:endParaRPr lang="en-US" sz="2800" noProof="1">
              <a:solidFill>
                <a:srgbClr val="FFFFFF"/>
              </a:solidFill>
            </a:endParaRPr>
          </a:p>
        </p:txBody>
      </p:sp>
      <p:sp>
        <p:nvSpPr>
          <p:cNvPr id="7" name="AutoShape 6"/>
          <p:cNvSpPr>
            <a:spLocks noChangeArrowheads="1"/>
          </p:cNvSpPr>
          <p:nvPr/>
        </p:nvSpPr>
        <p:spPr bwMode="auto">
          <a:xfrm>
            <a:off x="5979212" y="3693066"/>
            <a:ext cx="2275200" cy="678393"/>
          </a:xfrm>
          <a:prstGeom prst="wedgeRoundRectCallout">
            <a:avLst>
              <a:gd name="adj1" fmla="val -67084"/>
              <a:gd name="adj2" fmla="val -6247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 smtClean="0">
                <a:solidFill>
                  <a:srgbClr val="FFFFFF"/>
                </a:solidFill>
              </a:rPr>
              <a:t>Operator "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 smtClean="0">
                <a:solidFill>
                  <a:srgbClr val="FFFFFF"/>
                </a:solidFill>
              </a:rPr>
              <a:t>"</a:t>
            </a:r>
            <a:endParaRPr lang="en-US" sz="2800" noProof="1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645355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graphicFrame>
        <p:nvGraphicFramePr>
          <p:cNvPr id="5" name="Group 13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33257483"/>
              </p:ext>
            </p:extLst>
          </p:nvPr>
        </p:nvGraphicFramePr>
        <p:xfrm>
          <a:off x="836612" y="1569720"/>
          <a:ext cx="10512428" cy="4526280"/>
        </p:xfrm>
        <a:graphic>
          <a:graphicData uri="http://schemas.openxmlformats.org/drawingml/2006/table">
            <a:tbl>
              <a:tblPr/>
              <a:tblGrid>
                <a:gridCol w="4233303"/>
                <a:gridCol w="6279125"/>
              </a:tblGrid>
              <a:tr h="64312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3200" b="1" kern="1200" dirty="0" smtClean="0"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Category</a:t>
                      </a:r>
                    </a:p>
                  </a:txBody>
                  <a:tcPr marL="132673" marR="132673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3200" b="1" kern="1200" dirty="0" smtClean="0"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Operators</a:t>
                      </a:r>
                    </a:p>
                  </a:txBody>
                  <a:tcPr marL="132673" marR="132673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</a:tr>
              <a:tr h="3683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Arithmetic</a:t>
                      </a:r>
                    </a:p>
                  </a:txBody>
                  <a:tcPr marL="132673" marR="132673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bg-BG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+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</a:t>
                      </a:r>
                      <a:r>
                        <a:rPr kumimoji="0" lang="bg-BG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-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</a:t>
                      </a:r>
                      <a:r>
                        <a:rPr kumimoji="0" lang="bg-BG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*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</a:t>
                      </a:r>
                      <a:r>
                        <a:rPr kumimoji="0" lang="bg-BG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/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bg-BG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%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bg-BG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++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bg-BG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--</a:t>
                      </a:r>
                      <a:endParaRPr kumimoji="0" lang="en-US" sz="2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2">
                            <a:lumMod val="7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2673" marR="132673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83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Logical</a:t>
                      </a:r>
                      <a:endParaRPr kumimoji="0" lang="bg-BG" sz="2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2673" marR="132673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bg-BG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&amp;&amp;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</a:t>
                      </a:r>
                      <a:r>
                        <a:rPr kumimoji="0" lang="bg-BG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||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^ !</a:t>
                      </a:r>
                      <a:endParaRPr kumimoji="0" lang="en-US" sz="2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2">
                            <a:lumMod val="7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2673" marR="132673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9053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Binary</a:t>
                      </a:r>
                      <a:endParaRPr kumimoji="0" lang="bg-BG" sz="2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2673" marR="132673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bg-BG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&amp;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</a:t>
                      </a:r>
                      <a:r>
                        <a:rPr kumimoji="0" lang="bg-BG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|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</a:t>
                      </a:r>
                      <a:r>
                        <a:rPr kumimoji="0" lang="bg-BG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^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</a:t>
                      </a:r>
                      <a:r>
                        <a:rPr kumimoji="0" lang="bg-BG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~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</a:t>
                      </a:r>
                      <a:r>
                        <a:rPr kumimoji="0" lang="bg-BG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&lt;&lt;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</a:t>
                      </a:r>
                      <a:r>
                        <a:rPr kumimoji="0" lang="bg-BG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&gt;&gt;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&gt;&gt;&gt;</a:t>
                      </a:r>
                      <a:endParaRPr kumimoji="0" lang="en-US" sz="2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2">
                            <a:lumMod val="7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2673" marR="132673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9053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Comparison</a:t>
                      </a:r>
                      <a:endParaRPr kumimoji="0" lang="bg-BG" sz="2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2673" marR="132673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bg-BG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==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</a:t>
                      </a:r>
                      <a:r>
                        <a:rPr kumimoji="0" lang="bg-BG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!=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</a:t>
                      </a:r>
                      <a:r>
                        <a:rPr kumimoji="0" lang="bg-BG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&lt;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</a:t>
                      </a:r>
                      <a:r>
                        <a:rPr kumimoji="0" lang="bg-BG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&gt;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</a:t>
                      </a:r>
                      <a:r>
                        <a:rPr kumimoji="0" lang="bg-BG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&lt;=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</a:t>
                      </a:r>
                      <a:r>
                        <a:rPr kumimoji="0" lang="bg-BG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&gt;=</a:t>
                      </a:r>
                      <a:endParaRPr kumimoji="0" lang="en-US" sz="2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2">
                            <a:lumMod val="7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2673" marR="132673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9686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Assignment</a:t>
                      </a:r>
                      <a:endParaRPr kumimoji="0" lang="bg-BG" sz="2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2673" marR="132673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bg-BG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=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</a:t>
                      </a:r>
                      <a:r>
                        <a:rPr kumimoji="0" lang="bg-BG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+=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</a:t>
                      </a:r>
                      <a:r>
                        <a:rPr kumimoji="0" lang="bg-BG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-=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</a:t>
                      </a:r>
                      <a:r>
                        <a:rPr kumimoji="0" lang="bg-BG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*=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</a:t>
                      </a:r>
                      <a:r>
                        <a:rPr kumimoji="0" lang="bg-BG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/=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</a:t>
                      </a:r>
                      <a:r>
                        <a:rPr kumimoji="0" lang="bg-BG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%=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</a:t>
                      </a:r>
                      <a:r>
                        <a:rPr kumimoji="0" lang="bg-BG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&amp;=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</a:t>
                      </a:r>
                      <a:r>
                        <a:rPr kumimoji="0" lang="bg-BG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|=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</a:t>
                      </a:r>
                      <a:r>
                        <a:rPr kumimoji="0" lang="bg-BG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^=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</a:t>
                      </a:r>
                      <a:r>
                        <a:rPr kumimoji="0" lang="bg-BG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&lt;&lt;=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</a:t>
                      </a:r>
                      <a:r>
                        <a:rPr kumimoji="0" lang="bg-BG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&gt;&gt;=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</a:t>
                      </a:r>
                      <a:r>
                        <a:rPr kumimoji="0" lang="bg-BG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&gt;&gt;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&gt;</a:t>
                      </a:r>
                      <a:r>
                        <a:rPr kumimoji="0" lang="bg-BG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=</a:t>
                      </a:r>
                      <a:endParaRPr kumimoji="0" lang="en-US" sz="2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2">
                            <a:lumMod val="7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2673" marR="132673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606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String concatenation</a:t>
                      </a:r>
                      <a:endParaRPr kumimoji="0" lang="bg-BG" sz="2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2673" marR="132673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bg-BG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+</a:t>
                      </a:r>
                      <a:endParaRPr kumimoji="0" lang="en-US" sz="2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2">
                            <a:lumMod val="7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2673" marR="132673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606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Other</a:t>
                      </a:r>
                    </a:p>
                  </a:txBody>
                  <a:tcPr marL="132673" marR="132673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1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instanceof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. [] () ?: new</a:t>
                      </a:r>
                      <a:endParaRPr kumimoji="0" lang="en-US" sz="2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2">
                            <a:lumMod val="7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2673" marR="132673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Operators in Java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34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  <p:graphicFrame>
        <p:nvGraphicFramePr>
          <p:cNvPr id="5" name="Group 13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65273235"/>
              </p:ext>
            </p:extLst>
          </p:nvPr>
        </p:nvGraphicFramePr>
        <p:xfrm>
          <a:off x="757238" y="1150939"/>
          <a:ext cx="10671174" cy="5233416"/>
        </p:xfrm>
        <a:graphic>
          <a:graphicData uri="http://schemas.openxmlformats.org/drawingml/2006/table">
            <a:tbl>
              <a:tblPr/>
              <a:tblGrid>
                <a:gridCol w="2440259"/>
                <a:gridCol w="8230915"/>
              </a:tblGrid>
              <a:tr h="5442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3200" b="1" kern="1200" dirty="0" smtClean="0"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Precedence</a:t>
                      </a:r>
                    </a:p>
                  </a:txBody>
                  <a:tcPr marL="135827" marR="135827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3200" b="1" kern="1200" dirty="0" smtClean="0"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Operators</a:t>
                      </a:r>
                    </a:p>
                  </a:txBody>
                  <a:tcPr marL="135827" marR="135827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</a:tr>
              <a:tr h="455322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6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Highest</a:t>
                      </a:r>
                    </a:p>
                  </a:txBody>
                  <a:tcPr marL="135827" marR="135827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2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() [] .</a:t>
                      </a:r>
                    </a:p>
                  </a:txBody>
                  <a:tcPr marL="135827" marR="135827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5322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6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5827" marR="135827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2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++</a:t>
                      </a:r>
                      <a:r>
                        <a:rPr kumimoji="1" lang="en-US" sz="2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 </a:t>
                      </a:r>
                      <a:r>
                        <a:rPr kumimoji="1" lang="en-US" sz="2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--</a:t>
                      </a:r>
                      <a:r>
                        <a:rPr kumimoji="0" lang="en-US" sz="26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(postfix)</a:t>
                      </a:r>
                      <a:r>
                        <a:rPr kumimoji="1" lang="en-US" sz="2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 </a:t>
                      </a:r>
                      <a:r>
                        <a:rPr kumimoji="1" lang="en-US" sz="2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new</a:t>
                      </a:r>
                      <a:r>
                        <a:rPr kumimoji="1" lang="en-US" sz="2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 </a:t>
                      </a:r>
                      <a:r>
                        <a:rPr kumimoji="1" lang="en-US" sz="2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typeof</a:t>
                      </a:r>
                    </a:p>
                  </a:txBody>
                  <a:tcPr marL="135827" marR="135827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5322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bg-BG" sz="26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5827" marR="135827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++</a:t>
                      </a:r>
                      <a:r>
                        <a:rPr kumimoji="1" lang="en-US" sz="2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 </a:t>
                      </a:r>
                      <a:r>
                        <a:rPr kumimoji="1" lang="en-US" sz="2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--</a:t>
                      </a:r>
                      <a:r>
                        <a:rPr kumimoji="0" lang="en-US" sz="26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(prefix)</a:t>
                      </a:r>
                      <a:r>
                        <a:rPr kumimoji="1" lang="en-US" sz="2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 </a:t>
                      </a:r>
                      <a:r>
                        <a:rPr kumimoji="1" lang="en-US" sz="2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+</a:t>
                      </a:r>
                      <a:r>
                        <a:rPr kumimoji="1" lang="en-US" sz="2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 </a:t>
                      </a:r>
                      <a:r>
                        <a:rPr kumimoji="1" lang="en-US" sz="2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-</a:t>
                      </a:r>
                      <a:r>
                        <a:rPr kumimoji="0" lang="en-US" sz="26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(unary)</a:t>
                      </a:r>
                      <a:r>
                        <a:rPr kumimoji="1" lang="en-US" sz="2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 </a:t>
                      </a:r>
                      <a:r>
                        <a:rPr kumimoji="1" lang="en-US" sz="2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! ~</a:t>
                      </a:r>
                    </a:p>
                  </a:txBody>
                  <a:tcPr marL="135827" marR="135827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5322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bg-BG" sz="26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5827" marR="135827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* / %</a:t>
                      </a:r>
                    </a:p>
                  </a:txBody>
                  <a:tcPr marL="135827" marR="135827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5322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bg-BG" sz="26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5827" marR="135827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+ -</a:t>
                      </a:r>
                    </a:p>
                  </a:txBody>
                  <a:tcPr marL="135827" marR="135827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5322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bg-BG" sz="26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5827" marR="135827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&lt;&lt; &gt;&gt; &gt;&gt;&gt;</a:t>
                      </a:r>
                    </a:p>
                  </a:txBody>
                  <a:tcPr marL="135827" marR="135827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5322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bg-BG" sz="26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5827" marR="135827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&lt; &gt; &lt;= &gt;=</a:t>
                      </a:r>
                    </a:p>
                  </a:txBody>
                  <a:tcPr marL="135827" marR="135827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5322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6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5827" marR="135827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== != </a:t>
                      </a:r>
                    </a:p>
                  </a:txBody>
                  <a:tcPr marL="135827" marR="135827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5322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6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5827" marR="135827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&amp;</a:t>
                      </a:r>
                    </a:p>
                  </a:txBody>
                  <a:tcPr marL="135827" marR="135827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5322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6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Lower</a:t>
                      </a:r>
                    </a:p>
                  </a:txBody>
                  <a:tcPr marL="135827" marR="135827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^</a:t>
                      </a:r>
                    </a:p>
                  </a:txBody>
                  <a:tcPr marL="135827" marR="135827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Operators Precedence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8412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5321118"/>
            <a:ext cx="8938472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 smtClean="0"/>
              <a:t>Primitive </a:t>
            </a:r>
            <a:r>
              <a:rPr lang="en-US" dirty="0"/>
              <a:t>Data </a:t>
            </a:r>
            <a:r>
              <a:rPr lang="en-US" dirty="0" smtClean="0"/>
              <a:t>Types in Java</a:t>
            </a:r>
            <a:endParaRPr lang="en-US" dirty="0"/>
          </a:p>
        </p:txBody>
      </p:sp>
      <p:pic>
        <p:nvPicPr>
          <p:cNvPr id="5" name="Picture 2" descr="http://rds.yahoo.com/_ylt=A0WTb_4YeQpLi1UAAJqjzbkF/SIG=123oh4419/EXP=1259063960/**http%3A/www.usernomics.com/images/site/data2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4011" y="2112632"/>
            <a:ext cx="3380757" cy="253556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2" descr="C:\Trash\binary-data-abstract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8128" y="2068394"/>
            <a:ext cx="5054884" cy="257028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14" descr="http://th08.deviantart.net/fs71/200H/f/2013/053/9/a/java___application_icon_by_ravenbasix-d5vsr3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34833">
            <a:off x="5021223" y="1098035"/>
            <a:ext cx="2603576" cy="2603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9799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5181600"/>
            <a:ext cx="11804822" cy="1463676"/>
          </a:xfrm>
        </p:spPr>
        <p:txBody>
          <a:bodyPr>
            <a:normAutofit/>
          </a:bodyPr>
          <a:lstStyle/>
          <a:p>
            <a:pPr lvl="0">
              <a:tabLst>
                <a:tab pos="282575" algn="l"/>
              </a:tabLst>
            </a:pPr>
            <a:r>
              <a:rPr lang="en-US" dirty="0"/>
              <a:t>Parenthesis operator always has </a:t>
            </a:r>
            <a:r>
              <a:rPr lang="en-US" dirty="0" smtClean="0"/>
              <a:t>the highest </a:t>
            </a:r>
            <a:r>
              <a:rPr lang="en-US" dirty="0"/>
              <a:t>precedence</a:t>
            </a:r>
          </a:p>
          <a:p>
            <a:pPr lvl="0" fontAlgn="base">
              <a:tabLst>
                <a:tab pos="282575" algn="l"/>
              </a:tabLst>
              <a:defRPr/>
            </a:pPr>
            <a:r>
              <a:rPr lang="en-US" dirty="0"/>
              <a:t>Note: prefer using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parentheses</a:t>
            </a:r>
            <a:r>
              <a:rPr lang="en-US" dirty="0" smtClean="0"/>
              <a:t> to avoid ambiguity</a:t>
            </a:r>
            <a:endParaRPr lang="en-US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Operators Precedence (2)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630406"/>
              </p:ext>
            </p:extLst>
          </p:nvPr>
        </p:nvGraphicFramePr>
        <p:xfrm>
          <a:off x="693070" y="1295400"/>
          <a:ext cx="10735342" cy="3518346"/>
        </p:xfrm>
        <a:graphic>
          <a:graphicData uri="http://schemas.openxmlformats.org/drawingml/2006/table">
            <a:tbl>
              <a:tblPr/>
              <a:tblGrid>
                <a:gridCol w="3088481"/>
                <a:gridCol w="7646861"/>
              </a:tblGrid>
              <a:tr h="64312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3200" b="1" u="none" kern="1200" dirty="0" smtClean="0"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Precedence</a:t>
                      </a:r>
                    </a:p>
                  </a:txBody>
                  <a:tcPr marL="135827" marR="135827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3200" b="1" u="none" kern="1200" dirty="0" smtClean="0"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Operators</a:t>
                      </a:r>
                    </a:p>
                  </a:txBody>
                  <a:tcPr marL="135827" marR="135827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</a:tr>
              <a:tr h="3683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6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Higher</a:t>
                      </a:r>
                    </a:p>
                  </a:txBody>
                  <a:tcPr marL="135827" marR="135827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|</a:t>
                      </a:r>
                    </a:p>
                  </a:txBody>
                  <a:tcPr marL="135827" marR="135827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83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bg-BG" sz="26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5827" marR="135827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&amp;&amp;</a:t>
                      </a:r>
                    </a:p>
                  </a:txBody>
                  <a:tcPr marL="135827" marR="135827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9053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bg-BG" sz="26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5827" marR="135827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||</a:t>
                      </a:r>
                    </a:p>
                  </a:txBody>
                  <a:tcPr marL="135827" marR="135827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9053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bg-BG" sz="26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5827" marR="135827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?:</a:t>
                      </a:r>
                    </a:p>
                  </a:txBody>
                  <a:tcPr marL="135827" marR="135827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9053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bg-BG" sz="26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5827" marR="135827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2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= *= /= %= += -= &lt;&lt;= &gt;&gt;= &gt;&gt;&gt;= &amp;= ^= |=</a:t>
                      </a:r>
                    </a:p>
                  </a:txBody>
                  <a:tcPr marL="135827" marR="135827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9686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6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Lowest</a:t>
                      </a:r>
                      <a:endParaRPr kumimoji="0" lang="bg-BG" sz="26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5827" marR="135827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,</a:t>
                      </a:r>
                    </a:p>
                  </a:txBody>
                  <a:tcPr marL="135827" marR="135827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75583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  <p:sp>
        <p:nvSpPr>
          <p:cNvPr id="52838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Expressions</a:t>
            </a:r>
            <a:r>
              <a:rPr lang="en-US" dirty="0" smtClean="0"/>
              <a:t> are sequences </a:t>
            </a:r>
            <a:r>
              <a:rPr lang="en-US" dirty="0"/>
              <a:t>of operators, literals and variables that </a:t>
            </a:r>
            <a:r>
              <a:rPr lang="en-US" dirty="0" smtClean="0"/>
              <a:t>are </a:t>
            </a:r>
            <a:r>
              <a:rPr lang="en-US" dirty="0"/>
              <a:t>evaluated to some </a:t>
            </a:r>
            <a:r>
              <a:rPr lang="en-US" dirty="0" smtClean="0"/>
              <a:t>value (formulas)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Examples:</a:t>
            </a:r>
            <a:endParaRPr lang="bg-BG" dirty="0"/>
          </a:p>
        </p:txBody>
      </p:sp>
      <p:sp>
        <p:nvSpPr>
          <p:cNvPr id="528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Expressions</a:t>
            </a:r>
            <a:endParaRPr lang="bg-BG" dirty="0"/>
          </a:p>
        </p:txBody>
      </p:sp>
      <p:sp>
        <p:nvSpPr>
          <p:cNvPr id="528388" name="Rectangle 4"/>
          <p:cNvSpPr>
            <a:spLocks noChangeArrowheads="1"/>
          </p:cNvSpPr>
          <p:nvPr/>
        </p:nvSpPr>
        <p:spPr bwMode="auto">
          <a:xfrm>
            <a:off x="838412" y="3349172"/>
            <a:ext cx="10439999" cy="280692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r = (150-20) / 2 + 5; // r=70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Expression for calculating a circle area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surface = Math.PI * r * r;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Expression for calculating a circle perimeter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perimeter = 2 * Math.PI * r;</a:t>
            </a:r>
          </a:p>
        </p:txBody>
      </p:sp>
    </p:spTree>
    <p:extLst>
      <p:ext uri="{BB962C8B-B14F-4D97-AF65-F5344CB8AC3E}">
        <p14:creationId xmlns:p14="http://schemas.microsoft.com/office/powerpoint/2010/main" val="83739704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32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Operators </a:t>
            </a:r>
            <a:r>
              <a:rPr lang="en-US" dirty="0" smtClean="0"/>
              <a:t>and Expressions – Examples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26611" y="1426285"/>
            <a:ext cx="10878001" cy="474591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x = 5, y = 2;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div = x / y; // 2 (integral division)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float divFloat = (float)x / y; // 2.5 (floating-point division)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long num = 567_972_874; // 567972874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long mid3Digits = (num / 1000) % 1000; // 972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z = x++; // z = x = 5; x = x + 1 =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boolean t = true;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boolean f = false;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boolean or = t || f;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boolean and = t &amp;&amp; f;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boolean not = !t;</a:t>
            </a:r>
          </a:p>
        </p:txBody>
      </p:sp>
    </p:spTree>
    <p:extLst>
      <p:ext uri="{BB962C8B-B14F-4D97-AF65-F5344CB8AC3E}">
        <p14:creationId xmlns:p14="http://schemas.microsoft.com/office/powerpoint/2010/main" val="987830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33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Operators </a:t>
            </a:r>
            <a:r>
              <a:rPr lang="en-US" dirty="0" smtClean="0"/>
              <a:t>and Expressions – Examples (2)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15298" y="1256518"/>
            <a:ext cx="10536914" cy="511175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108000" bIns="108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System.out.println(12 / 3); // 4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System.out.println(11 / 3); // 3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System.out.println(11.0 </a:t>
            </a:r>
            <a:r>
              <a:rPr lang="it-IT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 3); // 3.6666666666666665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System.out.println(11 / 3.0); // 3.6666666666666665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System.out.println(11 % 3);   // 2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System.out.println(11 % -3);  // 2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System.out.println(-11 % 3);  // -</a:t>
            </a:r>
            <a:r>
              <a:rPr lang="it-IT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endParaRPr lang="it-IT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System.out.println(1.5 / 0.0);  // Infinity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System.out.println(-1.5 / 0.0); // -Infinity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System.out.println(0.0 / 0.0);  // </a:t>
            </a:r>
            <a:r>
              <a:rPr lang="it-IT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NaN</a:t>
            </a:r>
            <a:endParaRPr lang="it-IT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zero = 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System.out.println(5 / zero); // ArithmeticException</a:t>
            </a:r>
          </a:p>
        </p:txBody>
      </p:sp>
    </p:spTree>
    <p:extLst>
      <p:ext uri="{BB962C8B-B14F-4D97-AF65-F5344CB8AC3E}">
        <p14:creationId xmlns:p14="http://schemas.microsoft.com/office/powerpoint/2010/main" val="586232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34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Operators </a:t>
            </a:r>
            <a:r>
              <a:rPr lang="en-US" dirty="0" smtClean="0"/>
              <a:t>and Expressions – Examples (3)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15298" y="1285546"/>
            <a:ext cx="10536914" cy="391142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108000" bIns="108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short a = 3;                 // 00000000 00000011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short b = 5;                 // 00000000 00000101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 a | b);  // 00000000 00000111 --&gt; 7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 a &amp; b);  // 00000000 00000001 --&gt; 1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 a ^ b);  // 00000000 00000110 --&gt; 6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System.out.println(~a &amp; b);  // 00000000 00000100 --&gt; 4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 a &lt;&lt; 1); // 00000000 00000110 --&gt; 6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 a &gt;&gt; 1); // 00000000 00000001 --&gt; </a:t>
            </a:r>
            <a:r>
              <a:rPr lang="it-IT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it-IT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System.out.println(a &lt; b ? "smaller" : "larger");</a:t>
            </a:r>
            <a:endParaRPr lang="it-IT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7824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50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782888" y="1447800"/>
            <a:ext cx="6480175" cy="941082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000" stA="25000" endPos="49000" dist="5000" dir="5400000" sy="-100000" algn="bl" rotWithShape="0"/>
                </a:effectLst>
              </a:rPr>
              <a:t>Operators</a:t>
            </a:r>
            <a:endParaRPr lang="bg-B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12000" stA="25000" endPos="49000" dist="5000" dir="5400000" sy="-100000" algn="bl" rotWithShape="0"/>
              </a:effectLst>
            </a:endParaRPr>
          </a:p>
        </p:txBody>
      </p:sp>
      <p:sp>
        <p:nvSpPr>
          <p:cNvPr id="533507" name="Rectangle 3"/>
          <p:cNvSpPr>
            <a:spLocks noChangeArrowheads="1"/>
          </p:cNvSpPr>
          <p:nvPr/>
        </p:nvSpPr>
        <p:spPr bwMode="auto">
          <a:xfrm>
            <a:off x="2781301" y="2504030"/>
            <a:ext cx="6480175" cy="6201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>
            <a:spAutoFit/>
          </a:bodyPr>
          <a:lstStyle/>
          <a:p>
            <a:pPr lvl="0" algn="ctr">
              <a:lnSpc>
                <a:spcPct val="105000"/>
              </a:lnSpc>
              <a:spcAft>
                <a:spcPts val="600"/>
              </a:spcAft>
              <a:buClr>
                <a:srgbClr val="F2B254"/>
              </a:buClr>
              <a:buSzPct val="100000"/>
            </a:pPr>
            <a:r>
              <a:rPr lang="en-US" sz="4000" spc="200" dirty="0">
                <a:solidFill>
                  <a:srgbClr val="F0A22E"/>
                </a:solidFill>
              </a:rPr>
              <a:t>Live Demo</a:t>
            </a:r>
          </a:p>
        </p:txBody>
      </p:sp>
      <p:pic>
        <p:nvPicPr>
          <p:cNvPr id="51202" name="Picture 2" descr="http://www.york.ac.uk/admin/hr/images/arithmetic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83580">
            <a:off x="3600527" y="3568141"/>
            <a:ext cx="4931948" cy="252762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1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40405">
            <a:off x="871515" y="2997542"/>
            <a:ext cx="3059345" cy="1935506"/>
          </a:xfrm>
          <a:prstGeom prst="rect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  <a:softEdge rad="112500"/>
          </a:effectLst>
        </p:spPr>
      </p:pic>
      <p:pic>
        <p:nvPicPr>
          <p:cNvPr id="6" name="Picture 1" descr="C:\Trash\math+operators.pn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34031">
            <a:off x="8231327" y="3022254"/>
            <a:ext cx="2986506" cy="1999031"/>
          </a:xfrm>
          <a:prstGeom prst="rect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23942777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/>
          <a:lstStyle/>
          <a:p>
            <a:r>
              <a:rPr lang="en-US" dirty="0" smtClean="0"/>
              <a:t>Type conversion and typecasting change one type to another: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 Conversion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15298" y="1981200"/>
            <a:ext cx="10536914" cy="428076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108000" bIns="108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long lng = 5;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intVal = (int) lng; // Explicit type conversion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it-IT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float heightInMeters = 1.74f; // Explicit conversion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maxHeight = heightInMeters; // Implicit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minHeight = (double) heightInMeters; // Explicit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float actualHeight = (float) maxHeight; // Explicit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//float maxHeightFloat = maxHeight; // Compilation error!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it-IT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Explicit type conversion with data loss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byte dataLoss = (byte)12345; // 57</a:t>
            </a:r>
          </a:p>
        </p:txBody>
      </p:sp>
    </p:spTree>
    <p:extLst>
      <p:ext uri="{BB962C8B-B14F-4D97-AF65-F5344CB8AC3E}">
        <p14:creationId xmlns:p14="http://schemas.microsoft.com/office/powerpoint/2010/main" val="4034117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74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782888" y="1273800"/>
            <a:ext cx="6480175" cy="9868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Type Conversions</a:t>
            </a:r>
            <a:endParaRPr lang="bg-BG" dirty="0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2781301" y="2268481"/>
            <a:ext cx="6480175" cy="6201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>
            <a:spAutoFit/>
          </a:bodyPr>
          <a:lstStyle/>
          <a:p>
            <a:pPr lvl="0" algn="ctr">
              <a:lnSpc>
                <a:spcPct val="105000"/>
              </a:lnSpc>
              <a:spcAft>
                <a:spcPts val="600"/>
              </a:spcAft>
              <a:buClr>
                <a:srgbClr val="F2B254"/>
              </a:buClr>
              <a:buSzPct val="100000"/>
            </a:pPr>
            <a:r>
              <a:rPr lang="en-US" sz="4000" spc="200" dirty="0">
                <a:solidFill>
                  <a:srgbClr val="F0A22E"/>
                </a:solidFill>
              </a:rPr>
              <a:t>Live Demo</a:t>
            </a:r>
          </a:p>
        </p:txBody>
      </p:sp>
      <p:pic>
        <p:nvPicPr>
          <p:cNvPr id="17410" name="Picture 2" descr="http://www.highlandmapping.com/gis-consulting/images/data-funnel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441348">
            <a:off x="4665682" y="2091907"/>
            <a:ext cx="2822522" cy="5241828"/>
          </a:xfrm>
          <a:prstGeom prst="roundRect">
            <a:avLst>
              <a:gd name="adj" fmla="val 11651"/>
            </a:avLst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33962566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724400"/>
            <a:ext cx="8938472" cy="820600"/>
          </a:xfrm>
        </p:spPr>
        <p:txBody>
          <a:bodyPr/>
          <a:lstStyle/>
          <a:p>
            <a:r>
              <a:rPr lang="en-US" dirty="0" smtClean="0"/>
              <a:t>Console Input and Output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6212" y="5560144"/>
            <a:ext cx="8938472" cy="688256"/>
          </a:xfrm>
        </p:spPr>
        <p:txBody>
          <a:bodyPr/>
          <a:lstStyle/>
          <a:p>
            <a:r>
              <a:rPr lang="en-US" dirty="0" smtClean="0"/>
              <a:t>Scanner and Formatted Printing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2940" y="1191241"/>
            <a:ext cx="3558328" cy="3231906"/>
          </a:xfrm>
          <a:prstGeom prst="rect">
            <a:avLst/>
          </a:prstGeom>
        </p:spPr>
      </p:pic>
      <p:pic>
        <p:nvPicPr>
          <p:cNvPr id="5" name="Picture 2" descr="http://exophase.com/images/misc/Keyboard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468" y="2362200"/>
            <a:ext cx="2971800" cy="1752600"/>
          </a:xfrm>
          <a:prstGeom prst="round2DiagRect">
            <a:avLst>
              <a:gd name="adj1" fmla="val 16667"/>
              <a:gd name="adj2" fmla="val 0"/>
            </a:avLst>
          </a:prstGeom>
          <a:ln w="3175" cap="sq">
            <a:solidFill>
              <a:schemeClr val="accent5">
                <a:lumMod val="50000"/>
              </a:schemeClr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2" descr="http://www.odesk.com/blog/wp-content/uploads/2008/07/cover-letter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2268" y="1676400"/>
            <a:ext cx="2971800" cy="1752600"/>
          </a:xfrm>
          <a:prstGeom prst="round2DiagRect">
            <a:avLst>
              <a:gd name="adj1" fmla="val 16667"/>
              <a:gd name="adj2" fmla="val 0"/>
            </a:avLst>
          </a:prstGeom>
          <a:ln w="3175" cap="sq">
            <a:solidFill>
              <a:schemeClr val="accent5">
                <a:lumMod val="50000"/>
              </a:schemeClr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13319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39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java.util.Scanner</a:t>
            </a:r>
            <a:r>
              <a:rPr lang="en-US" dirty="0" smtClean="0"/>
              <a:t> class reads strings and numbers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>
              <a:spcBef>
                <a:spcPts val="1200"/>
              </a:spcBef>
            </a:pPr>
            <a:r>
              <a:rPr lang="en-US" dirty="0" smtClean="0"/>
              <a:t>The numbers can be separated by any sequence of whitespace characters (e.g. spaces, tabs, new lines, …)</a:t>
            </a:r>
          </a:p>
          <a:p>
            <a:r>
              <a:rPr lang="en-US" dirty="0" smtClean="0"/>
              <a:t>Exception is thrown when non-number characters are entered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from the Console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15298" y="1981200"/>
            <a:ext cx="7114975" cy="250096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108000" bIns="108000">
            <a:no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import java.util.Scanner;</a:t>
            </a:r>
          </a:p>
          <a:p>
            <a:r>
              <a:rPr lang="en-US" dirty="0">
                <a:solidFill>
                  <a:schemeClr val="tx2"/>
                </a:solidFill>
              </a:rPr>
              <a:t>…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it-IT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Scanner </a:t>
            </a:r>
            <a:r>
              <a:rPr lang="it-IT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input = new Scanner(System.in);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firstNum = input.nextInt();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secondNum = input.nextInt();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8573297" y="1981200"/>
            <a:ext cx="2778915" cy="2500967"/>
            <a:chOff x="8420897" y="2155759"/>
            <a:chExt cx="3145515" cy="2500967"/>
          </a:xfrm>
        </p:grpSpPr>
        <p:sp>
          <p:nvSpPr>
            <p:cNvPr id="6" name="Rectangle 5"/>
            <p:cNvSpPr>
              <a:spLocks noChangeArrowheads="1"/>
            </p:cNvSpPr>
            <p:nvPr/>
          </p:nvSpPr>
          <p:spPr bwMode="auto">
            <a:xfrm>
              <a:off x="8420898" y="2743200"/>
              <a:ext cx="3145514" cy="1326105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tIns="108000" bIns="108000">
              <a:spAutoFit/>
            </a:bodyPr>
            <a:lstStyle/>
            <a:p>
              <a:pPr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it-IT" b="1" noProof="1" smtClean="0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3</a:t>
              </a:r>
            </a:p>
            <a:p>
              <a:pPr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endParaRPr lang="it-IT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  <a:p>
              <a:pPr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it-IT" b="1" noProof="1" smtClean="0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-5</a:t>
              </a:r>
              <a:endParaRPr lang="it-IT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" name="Rectangle 6"/>
            <p:cNvSpPr>
              <a:spLocks noChangeArrowheads="1"/>
            </p:cNvSpPr>
            <p:nvPr/>
          </p:nvSpPr>
          <p:spPr bwMode="auto">
            <a:xfrm>
              <a:off x="8420898" y="2155759"/>
              <a:ext cx="3145513" cy="587441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4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tIns="108000" bIns="108000">
              <a:spAutoFit/>
            </a:bodyPr>
            <a:lstStyle/>
            <a:p>
              <a:pPr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it-IT" b="1" noProof="1" smtClean="0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Consolas" pitchFamily="49" charset="0"/>
                </a:rPr>
                <a:t>Sample Inputs</a:t>
              </a:r>
              <a:endParaRPr lang="it-IT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endParaRPr>
            </a:p>
          </p:txBody>
        </p:sp>
        <p:sp>
          <p:nvSpPr>
            <p:cNvPr id="8" name="Rectangle 7"/>
            <p:cNvSpPr>
              <a:spLocks noChangeArrowheads="1"/>
            </p:cNvSpPr>
            <p:nvPr/>
          </p:nvSpPr>
          <p:spPr bwMode="auto">
            <a:xfrm>
              <a:off x="8420897" y="4069285"/>
              <a:ext cx="3145514" cy="587441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tIns="108000" bIns="108000">
              <a:spAutoFit/>
            </a:bodyPr>
            <a:lstStyle/>
            <a:p>
              <a:pPr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it-IT" b="1" noProof="1" smtClean="0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3    -5</a:t>
              </a:r>
              <a:endParaRPr lang="it-IT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69536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56013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Computers are machines that process data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Data</a:t>
            </a:r>
            <a:r>
              <a:rPr lang="en-US" dirty="0"/>
              <a:t> is stored in the computer memory in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variables</a:t>
            </a:r>
          </a:p>
          <a:p>
            <a:pPr lvl="1"/>
            <a:r>
              <a:rPr lang="en-US" dirty="0"/>
              <a:t>Variables have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name</a:t>
            </a:r>
            <a:r>
              <a:rPr lang="en-US" dirty="0"/>
              <a:t>,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data type </a:t>
            </a:r>
            <a:r>
              <a:rPr lang="en-US" dirty="0"/>
              <a:t>and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value</a:t>
            </a:r>
          </a:p>
          <a:p>
            <a:r>
              <a:rPr lang="en-US" dirty="0"/>
              <a:t>Example of variable definition and assignment in </a:t>
            </a:r>
            <a:r>
              <a:rPr lang="en-US" dirty="0" smtClean="0"/>
              <a:t>Java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When processed, data is stored back into variables</a:t>
            </a:r>
            <a:endParaRPr lang="bg-BG" dirty="0"/>
          </a:p>
        </p:txBody>
      </p:sp>
      <p:sp>
        <p:nvSpPr>
          <p:cNvPr id="560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Computing Works?</a:t>
            </a:r>
            <a:endParaRPr lang="bg-BG" dirty="0"/>
          </a:p>
        </p:txBody>
      </p:sp>
      <p:sp>
        <p:nvSpPr>
          <p:cNvPr id="560132" name="Rectangle 4"/>
          <p:cNvSpPr>
            <a:spLocks noChangeArrowheads="1"/>
          </p:cNvSpPr>
          <p:nvPr/>
        </p:nvSpPr>
        <p:spPr bwMode="auto">
          <a:xfrm>
            <a:off x="3423065" y="4867832"/>
            <a:ext cx="3675062" cy="56630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count = 5;</a:t>
            </a:r>
          </a:p>
        </p:txBody>
      </p:sp>
      <p:sp>
        <p:nvSpPr>
          <p:cNvPr id="560133" name="AutoShape 5"/>
          <p:cNvSpPr>
            <a:spLocks noChangeArrowheads="1"/>
          </p:cNvSpPr>
          <p:nvPr/>
        </p:nvSpPr>
        <p:spPr bwMode="auto">
          <a:xfrm>
            <a:off x="1136740" y="4687676"/>
            <a:ext cx="1904999" cy="578882"/>
          </a:xfrm>
          <a:prstGeom prst="wedgeRoundRectCallout">
            <a:avLst>
              <a:gd name="adj1" fmla="val 72797"/>
              <a:gd name="adj2" fmla="val 3116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Data type</a:t>
            </a:r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560134" name="AutoShape 6"/>
          <p:cNvSpPr>
            <a:spLocks noChangeArrowheads="1"/>
          </p:cNvSpPr>
          <p:nvPr/>
        </p:nvSpPr>
        <p:spPr bwMode="auto">
          <a:xfrm>
            <a:off x="4582233" y="4087504"/>
            <a:ext cx="2590800" cy="578882"/>
          </a:xfrm>
          <a:prstGeom prst="wedgeRoundRectCallout">
            <a:avLst>
              <a:gd name="adj1" fmla="val -44868"/>
              <a:gd name="adj2" fmla="val 10771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Variable name</a:t>
            </a:r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560135" name="AutoShape 7"/>
          <p:cNvSpPr>
            <a:spLocks noChangeArrowheads="1"/>
          </p:cNvSpPr>
          <p:nvPr/>
        </p:nvSpPr>
        <p:spPr bwMode="auto">
          <a:xfrm>
            <a:off x="6578908" y="5108640"/>
            <a:ext cx="2590800" cy="578882"/>
          </a:xfrm>
          <a:prstGeom prst="wedgeRoundRectCallout">
            <a:avLst>
              <a:gd name="adj1" fmla="val -68027"/>
              <a:gd name="adj2" fmla="val -4187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Variable value</a:t>
            </a:r>
            <a:endParaRPr lang="bg-BG" sz="2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526696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0133" grpId="0" animBg="1"/>
      <p:bldP spid="560134" grpId="0" animBg="1"/>
      <p:bldP spid="560135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40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982845"/>
            <a:ext cx="11804822" cy="5570355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A more complex example: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Read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two words </a:t>
            </a:r>
            <a:r>
              <a:rPr lang="en-US" dirty="0" smtClean="0"/>
              <a:t>from the first line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Integer and two doubles </a:t>
            </a:r>
            <a:r>
              <a:rPr lang="en-US" dirty="0" smtClean="0"/>
              <a:t>from the second line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A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string</a:t>
            </a:r>
            <a:r>
              <a:rPr lang="en-US" dirty="0" smtClean="0"/>
              <a:t> from the third line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from the Console (2)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67698" y="3421245"/>
            <a:ext cx="10155914" cy="297695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Scanner input = new Scanner(System.in);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firstWord = input.next("\\w+");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secondWord = input.next("\\w+");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numInt = input.nextInt();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numDouble1 = input.nextDouble();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numDouble2 = input.nextDouble();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input.nextLine(); // Skip to the line end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str = input.nextLine();</a:t>
            </a:r>
          </a:p>
        </p:txBody>
      </p:sp>
    </p:spTree>
    <p:extLst>
      <p:ext uri="{BB962C8B-B14F-4D97-AF65-F5344CB8AC3E}">
        <p14:creationId xmlns:p14="http://schemas.microsoft.com/office/powerpoint/2010/main" val="3246694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4903102"/>
            <a:ext cx="8938472" cy="820600"/>
          </a:xfrm>
        </p:spPr>
        <p:txBody>
          <a:bodyPr/>
          <a:lstStyle/>
          <a:p>
            <a:r>
              <a:rPr lang="en-US" dirty="0" smtClean="0"/>
              <a:t>Reading from the Console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7" name="Picture 2" descr="http://exophase.com/images/misc/Keyboard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3148" y="1295400"/>
            <a:ext cx="6324600" cy="3150502"/>
          </a:xfrm>
          <a:prstGeom prst="round2DiagRect">
            <a:avLst>
              <a:gd name="adj1" fmla="val 16667"/>
              <a:gd name="adj2" fmla="val 0"/>
            </a:avLst>
          </a:prstGeom>
          <a:ln w="3175" cap="sq">
            <a:solidFill>
              <a:schemeClr val="accent5">
                <a:lumMod val="50000"/>
              </a:schemeClr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33161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42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Using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System.out.print()</a:t>
            </a:r>
            <a:r>
              <a:rPr lang="en-US" dirty="0" smtClean="0"/>
              <a:t> and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System.out.println()</a:t>
            </a:r>
            <a:r>
              <a:rPr lang="en-US" dirty="0" smtClean="0"/>
              <a:t>: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Printing to the Console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15298" y="2279770"/>
            <a:ext cx="10460714" cy="333089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name = "SoftUni";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location = "Sofia";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age = 0.5;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System.out.print(name);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System.out.println(" is " + age +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" </a:t>
            </a: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years old organization located in " </a:t>
            </a: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 location </a:t>
            </a: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 </a:t>
            </a: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".");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3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Output: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SoftUni </a:t>
            </a: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 0.5 years old organization located in Sofia.</a:t>
            </a:r>
            <a:endParaRPr lang="it-IT" sz="23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9479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43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Formatted Printing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/>
          <a:lstStyle/>
          <a:p>
            <a:r>
              <a:rPr lang="en-US" dirty="0" smtClean="0"/>
              <a:t>Java supports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formatted printing</a:t>
            </a:r>
            <a:r>
              <a:rPr lang="en-US" dirty="0" smtClean="0"/>
              <a:t> by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System.out.printf()</a:t>
            </a:r>
          </a:p>
          <a:p>
            <a:endParaRPr lang="en-US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b="1" noProof="1" smtClean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b="1" noProof="1" smtClean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%s</a:t>
            </a:r>
            <a:r>
              <a:rPr lang="en-US" dirty="0"/>
              <a:t> – prints a string argument</a:t>
            </a:r>
          </a:p>
          <a:p>
            <a:pPr lvl="1"/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%f</a:t>
            </a:r>
            <a:r>
              <a:rPr lang="en-US" dirty="0"/>
              <a:t> – prints a floating-point argument</a:t>
            </a:r>
          </a:p>
          <a:p>
            <a:pPr lvl="1"/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%.2f</a:t>
            </a:r>
            <a:r>
              <a:rPr lang="en-US" dirty="0"/>
              <a:t> – prints a floating-point </a:t>
            </a:r>
            <a:r>
              <a:rPr lang="en-US" dirty="0" smtClean="0"/>
              <a:t>argument with 2 digits precision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15298" y="1905000"/>
            <a:ext cx="10460714" cy="245443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name = "SoftUni";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location = "Sofia";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age = 0.5;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System.out.printf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"%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 is %.2f years old organization located in %s.",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name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age, location);</a:t>
            </a:r>
            <a:endParaRPr lang="it-IT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0536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44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Formatted </a:t>
            </a:r>
            <a:r>
              <a:rPr lang="en-US" dirty="0" smtClean="0"/>
              <a:t>Printing (2)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90413" y="1066799"/>
            <a:ext cx="11804822" cy="565467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%td</a:t>
            </a:r>
            <a:r>
              <a:rPr lang="en-US" dirty="0" smtClean="0"/>
              <a:t> /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%tm</a:t>
            </a:r>
            <a:r>
              <a:rPr lang="en-US" dirty="0" smtClean="0"/>
              <a:t> /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%tY</a:t>
            </a:r>
            <a:r>
              <a:rPr lang="en-US" dirty="0" smtClean="0"/>
              <a:t> – prints day / month / year from a date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%1$f</a:t>
            </a:r>
            <a:r>
              <a:rPr lang="en-US" dirty="0" smtClean="0"/>
              <a:t> – prints the first argument as </a:t>
            </a:r>
            <a:r>
              <a:rPr lang="en-US" dirty="0"/>
              <a:t>floating-point </a:t>
            </a:r>
            <a:r>
              <a:rPr lang="en-US" dirty="0" smtClean="0"/>
              <a:t>number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%2$d</a:t>
            </a:r>
            <a:r>
              <a:rPr lang="en-US" dirty="0" smtClean="0"/>
              <a:t> </a:t>
            </a:r>
            <a:r>
              <a:rPr lang="en-US" dirty="0"/>
              <a:t>– prints the </a:t>
            </a:r>
            <a:r>
              <a:rPr lang="en-US" dirty="0" smtClean="0"/>
              <a:t>second </a:t>
            </a:r>
            <a:r>
              <a:rPr lang="en-US" dirty="0"/>
              <a:t>argument as </a:t>
            </a:r>
            <a:r>
              <a:rPr lang="en-US" dirty="0" smtClean="0"/>
              <a:t>integer number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15298" y="3148737"/>
            <a:ext cx="10460714" cy="285999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System.out.printf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"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Today is %1$td.%1$tm.%1$tY\n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LocalDate.now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Today is 10.05.2014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System.out.printf("%1$d + %1$d = %2$d\n", 2, 4</a:t>
            </a:r>
            <a:r>
              <a:rPr lang="pt-BR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2 + 2 = 4</a:t>
            </a:r>
            <a:endParaRPr lang="it-IT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3214" y="6172200"/>
            <a:ext cx="11582398" cy="5124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04747" lvl="1" indent="-304747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2600" dirty="0">
                <a:solidFill>
                  <a:prstClr val="white"/>
                </a:solidFill>
              </a:rPr>
              <a:t>Learn more at </a:t>
            </a:r>
            <a:r>
              <a:rPr lang="en-US" sz="2600" dirty="0">
                <a:solidFill>
                  <a:prstClr val="white"/>
                </a:solidFill>
                <a:hlinkClick r:id="rId2"/>
              </a:rPr>
              <a:t>http://docs.oracle.com/javase/8/docs/api/java/util/Formatter.html</a:t>
            </a:r>
            <a:endParaRPr lang="en-US" sz="26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2353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4903102"/>
            <a:ext cx="8938472" cy="820600"/>
          </a:xfrm>
        </p:spPr>
        <p:txBody>
          <a:bodyPr/>
          <a:lstStyle/>
          <a:p>
            <a:r>
              <a:rPr lang="en-US" dirty="0" smtClean="0"/>
              <a:t>Printing to the Console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4323" y="2861644"/>
            <a:ext cx="8109654" cy="1710356"/>
          </a:xfrm>
          <a:prstGeom prst="rect">
            <a:avLst/>
          </a:prstGeom>
        </p:spPr>
      </p:pic>
      <p:pic>
        <p:nvPicPr>
          <p:cNvPr id="3074" name="Picture 2" descr="http://icons.iconarchive.com/icons/artua/dragon-soft/512/Printer-ic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6812" y="575643"/>
            <a:ext cx="2667000" cy="266700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png-4.findicons.com/files/icons/1741/170_dock/256/consol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7232">
            <a:off x="2589212" y="755003"/>
            <a:ext cx="2971800" cy="243840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3545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695810"/>
            <a:ext cx="8938472" cy="820600"/>
          </a:xfrm>
        </p:spPr>
        <p:txBody>
          <a:bodyPr/>
          <a:lstStyle/>
          <a:p>
            <a:r>
              <a:rPr lang="en-US" dirty="0" smtClean="0"/>
              <a:t>Regional Settings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446212" y="5592610"/>
            <a:ext cx="8938472" cy="65579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Regional </a:t>
            </a:r>
            <a:r>
              <a:rPr lang="en-US" sz="3200" dirty="0"/>
              <a:t>Settings and the Number Formatting</a:t>
            </a:r>
          </a:p>
        </p:txBody>
      </p:sp>
      <p:pic>
        <p:nvPicPr>
          <p:cNvPr id="1026" name="Picture 2" descr="http://icons.iconarchive.com/icons/tpdkdesign.net/refresh-cl/256/System-Regional-Settings-ic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6012" y="1203021"/>
            <a:ext cx="266700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www.simflight.com/wp-content/uploads/2011/08/configuration-settings-icon_thumb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0402" y="1998800"/>
            <a:ext cx="2222210" cy="2222210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libwww.essex.ac.uk/Subject_Guides/Images/LanguagesIco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612" y="1325410"/>
            <a:ext cx="2374608" cy="2374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7923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47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Locales</a:t>
            </a:r>
            <a:r>
              <a:rPr lang="en-US" dirty="0" smtClean="0"/>
              <a:t> in Java define the country and language specific formatting rules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Reading / printing to the console is locale-dependent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The Bulgarian locale uses "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dirty="0"/>
              <a:t>" as decimal separator, e.g.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1,25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The United States locale uses "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dirty="0"/>
              <a:t>" as decimal separator, e.g.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1.25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Changing the System locale (for the entire VM)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Locale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15298" y="5021079"/>
            <a:ext cx="10460714" cy="136420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Locale.setDefault(Locale.ROOT); // Language-neutral locale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Locale.setDefault(new Locale("BG", "BG</a:t>
            </a:r>
            <a:r>
              <a:rPr lang="it-IT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")); // Bulgarian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Locale.setDefault(Locale.US); // United States</a:t>
            </a:r>
            <a:endParaRPr lang="it-IT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8670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48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Locale-Specific Input and Output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15298" y="1155958"/>
            <a:ext cx="10460714" cy="518678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age = 0.5;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Locale.setDefault(Locale.ROOT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System.out.printf("%f\n", age); // 0.500000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System.out.println(age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 //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0.5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Scanner inputRoot = new Scanner(System.in);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 = inputRoot.nextDouble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 // Expects 1.25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Locale.setDefault(new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Locale("BG", "BG"));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System.out.printf("%f\n", age); //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0,500000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System.out.println(age); //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0.5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Scanner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inputBG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new Scanner(System.in);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inputBG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.nextDouble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 // Expects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1,25</a:t>
            </a:r>
            <a:endParaRPr lang="it-IT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3382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645744"/>
            <a:ext cx="8938472" cy="820600"/>
          </a:xfrm>
        </p:spPr>
        <p:txBody>
          <a:bodyPr/>
          <a:lstStyle/>
          <a:p>
            <a:r>
              <a:rPr lang="en-US" dirty="0" smtClean="0"/>
              <a:t>Regional Settings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446212" y="5483944"/>
            <a:ext cx="8938472" cy="688256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3074" name="Picture 2" descr="http://images-3.findicons.com/files/icons/76/icandy_junior/128/regional_setting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5612" y="1445344"/>
            <a:ext cx="2895600" cy="2895600"/>
          </a:xfrm>
          <a:prstGeom prst="rect">
            <a:avLst/>
          </a:prstGeom>
          <a:noFill/>
          <a:effectLst>
            <a:glow rad="228600">
              <a:schemeClr val="accent5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9845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>
                <a:defRPr/>
              </a:pPr>
              <a:t>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0790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spcBef>
                <a:spcPts val="1200"/>
              </a:spcBef>
            </a:pPr>
            <a:r>
              <a:rPr lang="en-US" dirty="0"/>
              <a:t>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data type</a:t>
            </a:r>
            <a:r>
              <a:rPr lang="en-US" dirty="0"/>
              <a:t>: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Is a domain of values of similar characteristics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Defines the type of information stored in </a:t>
            </a:r>
            <a:r>
              <a:rPr lang="en-US" dirty="0" smtClean="0"/>
              <a:t>the</a:t>
            </a:r>
            <a:br>
              <a:rPr lang="en-US" dirty="0" smtClean="0"/>
            </a:br>
            <a:r>
              <a:rPr lang="en-US" dirty="0" smtClean="0"/>
              <a:t>computer </a:t>
            </a:r>
            <a:r>
              <a:rPr lang="en-US" dirty="0"/>
              <a:t>memory (in a variable)</a:t>
            </a:r>
          </a:p>
          <a:p>
            <a:pPr>
              <a:spcBef>
                <a:spcPts val="1200"/>
              </a:spcBef>
            </a:pPr>
            <a:r>
              <a:rPr lang="en-US" dirty="0"/>
              <a:t>Examples: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Positive integers: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2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3</a:t>
            </a:r>
            <a:r>
              <a:rPr lang="en-US" dirty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…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lvl="1">
              <a:spcBef>
                <a:spcPts val="1200"/>
              </a:spcBef>
            </a:pPr>
            <a:r>
              <a:rPr lang="en-US" dirty="0"/>
              <a:t>Alphabetical characters: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a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b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</a:t>
            </a:r>
            <a:r>
              <a:rPr lang="en-US" dirty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…</a:t>
            </a:r>
          </a:p>
          <a:p>
            <a:pPr lvl="1">
              <a:spcBef>
                <a:spcPts val="1200"/>
              </a:spcBef>
            </a:pPr>
            <a:r>
              <a:rPr lang="en-US" dirty="0" smtClean="0"/>
              <a:t>Days of week: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Monday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Tuesday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…</a:t>
            </a:r>
          </a:p>
        </p:txBody>
      </p:sp>
      <p:sp>
        <p:nvSpPr>
          <p:cNvPr id="5079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Data Type?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1301" y="1523789"/>
            <a:ext cx="1954711" cy="2286211"/>
          </a:xfrm>
          <a:prstGeom prst="rect">
            <a:avLst/>
          </a:prstGeom>
        </p:spPr>
      </p:pic>
      <p:pic>
        <p:nvPicPr>
          <p:cNvPr id="1028" name="Picture 4" descr="http://enigma.intelligentmedia.com.au/-/img/icon/icon-TD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5012" y="4267200"/>
            <a:ext cx="1935918" cy="1935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closeup of digits by mkbgeorgi.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1012" y="4505257"/>
            <a:ext cx="2191896" cy="145980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93996687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5027876"/>
            <a:ext cx="8938472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>
                <a:latin typeface="Consolas" pitchFamily="49" charset="0"/>
                <a:cs typeface="Consolas" pitchFamily="49" charset="0"/>
              </a:rPr>
              <a:t>if</a:t>
            </a:r>
            <a:r>
              <a:rPr lang="en-US" dirty="0"/>
              <a:t> and 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if-else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446212" y="5784127"/>
            <a:ext cx="8938472" cy="692873"/>
          </a:xfrm>
        </p:spPr>
        <p:txBody>
          <a:bodyPr/>
          <a:lstStyle/>
          <a:p>
            <a:r>
              <a:rPr lang="en-US" dirty="0"/>
              <a:t>Implementing Conditional </a:t>
            </a:r>
            <a:r>
              <a:rPr lang="en-US" dirty="0" smtClean="0"/>
              <a:t>Logic</a:t>
            </a:r>
            <a:endParaRPr lang="en-US" dirty="0"/>
          </a:p>
        </p:txBody>
      </p:sp>
      <p:pic>
        <p:nvPicPr>
          <p:cNvPr id="4100" name="Picture 4" descr="http://www3.ntu.edu.sg/home/ehchua/programming/java/images/Construct_IfEls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4635" y="741847"/>
            <a:ext cx="5381626" cy="3839780"/>
          </a:xfrm>
          <a:prstGeom prst="roundRect">
            <a:avLst>
              <a:gd name="adj" fmla="val 2494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6629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51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Java implements the classical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US" dirty="0" smtClean="0"/>
              <a:t> /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if-else</a:t>
            </a:r>
            <a:r>
              <a:rPr lang="en-US" dirty="0" smtClean="0"/>
              <a:t> statements: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Conditional Statements: 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if-else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63588" y="2103439"/>
            <a:ext cx="10588624" cy="301388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Scanner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scanner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new Scanner(System.in);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number =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Integer.parseInt(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scanner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.nextLine());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5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(number % 2 == 0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{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System.out.println("This number is even.");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 else {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System.out.println("This number is odd.");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552105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5027876"/>
            <a:ext cx="8938472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>
                <a:latin typeface="Consolas" pitchFamily="49" charset="0"/>
                <a:cs typeface="Consolas" pitchFamily="49" charset="0"/>
              </a:rPr>
              <a:t>if</a:t>
            </a:r>
            <a:r>
              <a:rPr lang="en-US" dirty="0"/>
              <a:t> and 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if-else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446212" y="5784127"/>
            <a:ext cx="8938472" cy="692873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4100" name="Picture 4" descr="http://www3.ntu.edu.sg/home/ehchua/programming/java/images/Construct_IfEls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4635" y="741847"/>
            <a:ext cx="5381626" cy="3839780"/>
          </a:xfrm>
          <a:prstGeom prst="roundRect">
            <a:avLst>
              <a:gd name="adj" fmla="val 2494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5699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18940" y="2362200"/>
            <a:ext cx="5204672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 smtClean="0">
                <a:latin typeface="Consolas" pitchFamily="49" charset="0"/>
                <a:cs typeface="Consolas" pitchFamily="49" charset="0"/>
              </a:rPr>
              <a:t>switch-case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5918940" y="3308996"/>
            <a:ext cx="5204672" cy="1339204"/>
          </a:xfrm>
        </p:spPr>
        <p:txBody>
          <a:bodyPr/>
          <a:lstStyle/>
          <a:p>
            <a:r>
              <a:rPr lang="en-US" dirty="0" smtClean="0"/>
              <a:t>Checking Multiple Conditions</a:t>
            </a:r>
            <a:endParaRPr lang="en-US" dirty="0"/>
          </a:p>
        </p:txBody>
      </p:sp>
      <p:pic>
        <p:nvPicPr>
          <p:cNvPr id="5122" name="Picture 2" descr="http://www.phpf1.com/images/switch-case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87" t="-1360" r="-1887" b="-1360"/>
          <a:stretch/>
        </p:blipFill>
        <p:spPr bwMode="auto">
          <a:xfrm>
            <a:off x="1176176" y="644841"/>
            <a:ext cx="4080036" cy="5603559"/>
          </a:xfrm>
          <a:prstGeom prst="roundRect">
            <a:avLst>
              <a:gd name="adj" fmla="val 1573"/>
            </a:avLst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2267482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54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Java implements the classical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switch-case</a:t>
            </a:r>
            <a:r>
              <a:rPr lang="en-US" dirty="0" smtClean="0"/>
              <a:t> statements: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Conditional Statements: 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switch-case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63588" y="2086428"/>
            <a:ext cx="10588624" cy="418567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marL="457200" indent="-45720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switch (day) {</a:t>
            </a:r>
          </a:p>
          <a:p>
            <a:pPr marL="457200" indent="-45720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case 1: System.out.println("Monday"); break;</a:t>
            </a:r>
          </a:p>
          <a:p>
            <a:pPr marL="457200" indent="-45720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case 2: System.out.println("Tuesday"); break;</a:t>
            </a:r>
          </a:p>
          <a:p>
            <a:pPr marL="457200" indent="-45720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case 3: System.out.println("Wednesday"); break;</a:t>
            </a:r>
          </a:p>
          <a:p>
            <a:pPr marL="457200" indent="-45720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case 4: System.out.println("Thursday"); break;</a:t>
            </a:r>
          </a:p>
          <a:p>
            <a:pPr marL="457200" indent="-45720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case 5: System.out.println("Friday"); break;</a:t>
            </a:r>
          </a:p>
          <a:p>
            <a:pPr marL="457200" indent="-45720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case 6: System.out.println("Saturday"); break;</a:t>
            </a:r>
          </a:p>
          <a:p>
            <a:pPr marL="457200" indent="-45720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case 7: System.out.println("Sunday"); break;</a:t>
            </a:r>
          </a:p>
          <a:p>
            <a:pPr marL="457200" indent="-45720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default: System.out.println("Invalid day!"); break;</a:t>
            </a:r>
          </a:p>
          <a:p>
            <a:pPr marL="457200" indent="-45720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366538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18940" y="2514600"/>
            <a:ext cx="5204672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 smtClean="0">
                <a:latin typeface="Consolas" pitchFamily="49" charset="0"/>
                <a:cs typeface="Consolas" pitchFamily="49" charset="0"/>
              </a:rPr>
              <a:t>switch-case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5918940" y="3421927"/>
            <a:ext cx="5204672" cy="692873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5122" name="Picture 2" descr="http://www.phpf1.com/images/switch-case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87" t="-1360" r="-1887" b="-1360"/>
          <a:stretch/>
        </p:blipFill>
        <p:spPr bwMode="auto">
          <a:xfrm>
            <a:off x="1176176" y="644841"/>
            <a:ext cx="4080036" cy="5603559"/>
          </a:xfrm>
          <a:prstGeom prst="roundRect">
            <a:avLst>
              <a:gd name="adj" fmla="val 1573"/>
            </a:avLst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412136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56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3200" dirty="0" smtClean="0"/>
              <a:t>Java supports limited set of primitive</a:t>
            </a:r>
            <a:br>
              <a:rPr lang="en-US" sz="3200" dirty="0" smtClean="0"/>
            </a:br>
            <a:r>
              <a:rPr lang="en-US" sz="3200" dirty="0" smtClean="0"/>
              <a:t>data types: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byte</a:t>
            </a:r>
            <a:r>
              <a:rPr lang="en-US" sz="3200" dirty="0" smtClean="0"/>
              <a:t>,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short</a:t>
            </a:r>
            <a:r>
              <a:rPr lang="en-US" sz="3200" dirty="0" smtClean="0"/>
              <a:t>, </a:t>
            </a: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3200" dirty="0" smtClean="0"/>
              <a:t>,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long</a:t>
            </a:r>
            <a:r>
              <a:rPr lang="en-US" sz="3200" dirty="0" smtClean="0"/>
              <a:t>,</a:t>
            </a:r>
            <a:br>
              <a:rPr lang="en-US" sz="3200" dirty="0" smtClean="0"/>
            </a:b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float</a:t>
            </a:r>
            <a:r>
              <a:rPr lang="en-US" sz="3200" dirty="0" smtClean="0"/>
              <a:t>,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double</a:t>
            </a:r>
            <a:r>
              <a:rPr lang="en-US" sz="3200" dirty="0" smtClean="0"/>
              <a:t>, </a:t>
            </a: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boolean</a:t>
            </a:r>
            <a:r>
              <a:rPr lang="en-US" sz="3200" dirty="0" smtClean="0"/>
              <a:t>,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object</a:t>
            </a:r>
          </a:p>
          <a:p>
            <a:r>
              <a:rPr lang="en-US" sz="3200" dirty="0" smtClean="0"/>
              <a:t>Java supports the classical operators,</a:t>
            </a:r>
            <a:br>
              <a:rPr lang="en-US" sz="3200" dirty="0" smtClean="0"/>
            </a:br>
            <a:r>
              <a:rPr lang="en-US" sz="3200" dirty="0" smtClean="0"/>
              <a:t>expressions and statements</a:t>
            </a:r>
          </a:p>
          <a:p>
            <a:pPr lvl="1"/>
            <a:r>
              <a:rPr lang="en-US" dirty="0" smtClean="0"/>
              <a:t>Like in C#, C++, JavaScript, PHP, …</a:t>
            </a:r>
          </a:p>
          <a:p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Scanner</a:t>
            </a:r>
            <a:r>
              <a:rPr lang="en-US" dirty="0" smtClean="0"/>
              <a:t> and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System.out.printf()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provide formatted input / output</a:t>
            </a:r>
          </a:p>
          <a:p>
            <a:r>
              <a:rPr lang="en-US" dirty="0" smtClean="0"/>
              <a:t>Java supports the classical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if-else</a:t>
            </a:r>
            <a:r>
              <a:rPr lang="en-US" dirty="0" smtClean="0"/>
              <a:t> and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switch-case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pic>
        <p:nvPicPr>
          <p:cNvPr id="1028" name="Picture 4" descr="D:\_WORK PROJECTS\Nakov\Presentation Slides Design\Question Summary Slide\Store\minions summary cop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5424" y="1674814"/>
            <a:ext cx="3659188" cy="3659186"/>
          </a:xfrm>
          <a:prstGeom prst="rect">
            <a:avLst/>
          </a:prstGeom>
          <a:noFill/>
        </p:spPr>
      </p:pic>
      <p:pic>
        <p:nvPicPr>
          <p:cNvPr id="7" name="Picture 14" descr="http://th08.deviantart.net/fs71/200H/f/2013/053/9/a/java___application_icon_by_ravenbasix-d5vsr3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21276">
            <a:off x="7154518" y="553955"/>
            <a:ext cx="1848660" cy="1737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7190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https://softuni.bg/courses/java-basics</a:t>
            </a:r>
            <a:r>
              <a:rPr lang="en-US" dirty="0" smtClean="0">
                <a:hlinkClick r:id="rId3"/>
              </a:rPr>
              <a:t>/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88815" y="117000"/>
            <a:ext cx="9531686" cy="1008000"/>
          </a:xfrm>
        </p:spPr>
        <p:txBody>
          <a:bodyPr>
            <a:normAutofit/>
          </a:bodyPr>
          <a:lstStyle/>
          <a:p>
            <a:r>
              <a:rPr lang="en-US" dirty="0" smtClean="0"/>
              <a:t>Java Syntax</a:t>
            </a:r>
            <a:endParaRPr lang="en-US" dirty="0"/>
          </a:p>
        </p:txBody>
      </p:sp>
      <p:pic>
        <p:nvPicPr>
          <p:cNvPr id="4" name="Picture 3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0297" y="1424940"/>
            <a:ext cx="2203729" cy="784654"/>
          </a:xfrm>
          <a:prstGeom prst="roundRect">
            <a:avLst>
              <a:gd name="adj" fmla="val 3159"/>
            </a:avLst>
          </a:prstGeom>
          <a:effectLst>
            <a:outerShdw blurRad="50800" dist="50800" dir="54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5612" y="1424940"/>
            <a:ext cx="1710402" cy="784860"/>
          </a:xfrm>
          <a:prstGeom prst="roundRect">
            <a:avLst>
              <a:gd name="adj" fmla="val 3159"/>
            </a:avLst>
          </a:prstGeom>
        </p:spPr>
      </p:pic>
      <p:pic>
        <p:nvPicPr>
          <p:cNvPr id="6" name="Picture 5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92052" y="1424940"/>
            <a:ext cx="2372207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7" name="Picture 6">
            <a:hlinkClick r:id="rId10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689561" y="1424940"/>
            <a:ext cx="1991815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8" name="Picture 7">
            <a:hlinkClick r:id="rId12"/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420064" y="1424940"/>
            <a:ext cx="2043459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11" name="Picture 10">
            <a:hlinkClick r:id="rId14"/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938" y="5463746"/>
            <a:ext cx="3096656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12" name="Picture 11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985011" y="5570496"/>
            <a:ext cx="2947601" cy="568632"/>
          </a:xfrm>
          <a:prstGeom prst="roundRect">
            <a:avLst>
              <a:gd name="adj" fmla="val 3159"/>
            </a:avLst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309535" y="5463746"/>
            <a:ext cx="1451877" cy="784654"/>
          </a:xfrm>
          <a:prstGeom prst="roundRect">
            <a:avLst>
              <a:gd name="adj" fmla="val 2953"/>
            </a:avLst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159214" y="5461225"/>
            <a:ext cx="2551399" cy="787175"/>
          </a:xfrm>
          <a:prstGeom prst="roundRect">
            <a:avLst>
              <a:gd name="adj" fmla="val 2953"/>
            </a:avLst>
          </a:prstGeom>
        </p:spPr>
      </p:pic>
    </p:spTree>
    <p:extLst>
      <p:ext uri="{BB962C8B-B14F-4D97-AF65-F5344CB8AC3E}">
        <p14:creationId xmlns:p14="http://schemas.microsoft.com/office/powerpoint/2010/main" val="3331741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This </a:t>
            </a:r>
            <a:r>
              <a:rPr lang="en-US" dirty="0" smtClean="0"/>
              <a:t>course (slides, examples, demos, videos, homework, etc.)</a:t>
            </a:r>
            <a:br>
              <a:rPr lang="en-US" dirty="0" smtClean="0"/>
            </a:br>
            <a:r>
              <a:rPr lang="en-US" dirty="0" smtClean="0"/>
              <a:t>is </a:t>
            </a:r>
            <a:r>
              <a:rPr lang="en-US" dirty="0"/>
              <a:t>licensed </a:t>
            </a:r>
            <a:r>
              <a:rPr lang="en-US" dirty="0" smtClean="0"/>
              <a:t>under </a:t>
            </a:r>
            <a:r>
              <a:rPr lang="en-US" dirty="0"/>
              <a:t>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4.0 International</a:t>
            </a:r>
            <a:r>
              <a:rPr lang="en-US" dirty="0"/>
              <a:t>" </a:t>
            </a:r>
            <a:r>
              <a:rPr lang="en-US" dirty="0" smtClean="0"/>
              <a:t>license</a:t>
            </a:r>
            <a:endParaRPr lang="bg-BG" dirty="0" smtClean="0"/>
          </a:p>
          <a:p>
            <a:endParaRPr lang="bg-BG" sz="2400" dirty="0"/>
          </a:p>
          <a:p>
            <a:endParaRPr lang="bg-BG" sz="2400" dirty="0" smtClean="0"/>
          </a:p>
          <a:p>
            <a:endParaRPr lang="bg-BG" sz="2400" dirty="0"/>
          </a:p>
          <a:p>
            <a:pPr>
              <a:spcBef>
                <a:spcPts val="1800"/>
              </a:spcBef>
            </a:pPr>
            <a:r>
              <a:rPr lang="en-US" sz="2400" dirty="0" smtClean="0"/>
              <a:t>Attribution: this work may contain portions from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4"/>
              </a:rPr>
              <a:t>Fundamentals of Computer Programming </a:t>
            </a:r>
            <a:r>
              <a:rPr lang="en-US" sz="2000" dirty="0" smtClean="0">
                <a:hlinkClick r:id="rId4"/>
              </a:rPr>
              <a:t>with Java</a:t>
            </a:r>
            <a:r>
              <a:rPr lang="en-US" sz="2000" dirty="0" smtClean="0"/>
              <a:t>" book by Svetlin Nakov &amp; Co. under </a:t>
            </a:r>
            <a:r>
              <a:rPr lang="en-US" sz="2000" dirty="0" smtClean="0">
                <a:hlinkClick r:id="rId5"/>
              </a:rPr>
              <a:t>CC-BY-SA</a:t>
            </a:r>
            <a:r>
              <a:rPr lang="en-US" sz="2000" dirty="0" smtClean="0"/>
              <a:t> license</a:t>
            </a:r>
          </a:p>
          <a:p>
            <a:pPr lvl="1"/>
            <a:r>
              <a:rPr lang="en-US" sz="2000" dirty="0" smtClean="0"/>
              <a:t>"</a:t>
            </a:r>
            <a:r>
              <a:rPr lang="en-US" sz="2000" dirty="0" smtClean="0">
                <a:hlinkClick r:id="rId6"/>
              </a:rPr>
              <a:t>C# Basics</a:t>
            </a:r>
            <a:r>
              <a:rPr lang="en-US" sz="2000" dirty="0" smtClean="0"/>
              <a:t>" course by </a:t>
            </a:r>
            <a:r>
              <a:rPr lang="en-US" sz="2000" noProof="1" smtClean="0"/>
              <a:t>Software University </a:t>
            </a:r>
            <a:r>
              <a:rPr lang="en-US" sz="2000" dirty="0" smtClean="0"/>
              <a:t>under </a:t>
            </a:r>
            <a:r>
              <a:rPr lang="en-US" sz="2000" dirty="0" smtClean="0">
                <a:hlinkClick r:id="rId7"/>
              </a:rPr>
              <a:t>CC-BY-NC-SA</a:t>
            </a:r>
            <a:r>
              <a:rPr lang="en-US" sz="2000" dirty="0" smtClean="0"/>
              <a:t> license</a:t>
            </a:r>
            <a:endParaRPr lang="en-US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License</a:t>
            </a:r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0110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103188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0" y="1039813"/>
            <a:ext cx="9434513" cy="563880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Software University Foundation 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University </a:t>
            </a:r>
            <a:r>
              <a:rPr lang="en-US" dirty="0"/>
              <a:t>@ </a:t>
            </a:r>
            <a:r>
              <a:rPr lang="en-US" dirty="0" smtClean="0"/>
              <a:t>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</a:t>
            </a:r>
            <a:r>
              <a:rPr lang="en-US" dirty="0"/>
              <a:t>University @ </a:t>
            </a:r>
            <a:r>
              <a:rPr lang="en-US" dirty="0" smtClean="0"/>
              <a:t>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 smtClean="0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title="Software University">
            <a:hlinkClick r:id="rId4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59438" y="1594686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10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title="Software University Videos @ YouTube">
            <a:hlinkClick r:id="rId6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7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845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>
                <a:defRPr/>
              </a:pPr>
              <a:t>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0688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spcBef>
                <a:spcPts val="300"/>
              </a:spcBef>
            </a:pPr>
            <a:r>
              <a:rPr lang="en-US" dirty="0"/>
              <a:t>A data type has:</a:t>
            </a:r>
          </a:p>
          <a:p>
            <a:pPr lvl="1">
              <a:spcBef>
                <a:spcPts val="300"/>
              </a:spcBef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Name </a:t>
            </a:r>
            <a:r>
              <a:rPr lang="en-US" dirty="0" smtClean="0"/>
              <a:t>(Java keyword, e.g.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dirty="0" smtClean="0"/>
              <a:t>)</a:t>
            </a:r>
            <a:endParaRPr lang="en-US" dirty="0"/>
          </a:p>
          <a:p>
            <a:pPr lvl="1">
              <a:spcBef>
                <a:spcPts val="300"/>
              </a:spcBef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Size </a:t>
            </a:r>
            <a:r>
              <a:rPr lang="en-US" dirty="0"/>
              <a:t>(how much memory is used)</a:t>
            </a:r>
          </a:p>
          <a:p>
            <a:pPr lvl="1">
              <a:spcBef>
                <a:spcPts val="300"/>
              </a:spcBef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Default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value</a:t>
            </a:r>
          </a:p>
          <a:p>
            <a:pPr>
              <a:spcBef>
                <a:spcPts val="300"/>
              </a:spcBef>
            </a:pPr>
            <a:r>
              <a:rPr lang="en-US" dirty="0" smtClean="0"/>
              <a:t>Example:</a:t>
            </a:r>
          </a:p>
          <a:p>
            <a:pPr lvl="1">
              <a:spcBef>
                <a:spcPts val="300"/>
              </a:spcBef>
            </a:pPr>
            <a:r>
              <a:rPr lang="en-US" dirty="0" smtClean="0"/>
              <a:t>Integer numbers in C#</a:t>
            </a:r>
          </a:p>
          <a:p>
            <a:pPr lvl="1">
              <a:spcBef>
                <a:spcPts val="300"/>
              </a:spcBef>
            </a:pPr>
            <a:r>
              <a:rPr lang="en-US" dirty="0" smtClean="0"/>
              <a:t>Name: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int</a:t>
            </a:r>
          </a:p>
          <a:p>
            <a:pPr lvl="1">
              <a:spcBef>
                <a:spcPts val="300"/>
              </a:spcBef>
            </a:pPr>
            <a:r>
              <a:rPr lang="en-US" dirty="0" smtClean="0"/>
              <a:t>Size: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32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bits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dirty="0" smtClean="0"/>
              <a:t>(4 bytes)</a:t>
            </a:r>
          </a:p>
          <a:p>
            <a:pPr lvl="1">
              <a:spcBef>
                <a:spcPts val="300"/>
              </a:spcBef>
            </a:pPr>
            <a:r>
              <a:rPr lang="en-US" dirty="0" smtClean="0"/>
              <a:t>Default value: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06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Type Characteristics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6772623" y="600182"/>
            <a:ext cx="2400601" cy="2828818"/>
            <a:chOff x="7401286" y="533400"/>
            <a:chExt cx="1975608" cy="2328015"/>
          </a:xfrm>
        </p:grpSpPr>
        <p:pic>
          <p:nvPicPr>
            <p:cNvPr id="2052" name="Picture 4" descr="http://clipartist.info/RSS/openclipart.org/2011/July/15-Friday/binary_file_icon-1331px.png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7401286" y="533400"/>
              <a:ext cx="1975608" cy="23280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/>
            <p:cNvSpPr/>
            <p:nvPr/>
          </p:nvSpPr>
          <p:spPr>
            <a:xfrm>
              <a:off x="7464631" y="1697737"/>
              <a:ext cx="1344613" cy="106397"/>
            </a:xfrm>
            <a:prstGeom prst="rect">
              <a:avLst/>
            </a:prstGeom>
            <a:solidFill>
              <a:srgbClr val="F0A22E">
                <a:alpha val="10196"/>
              </a:srgbClr>
            </a:solidFill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>
                <a:solidFill>
                  <a:prstClr val="white"/>
                </a:solidFill>
              </a:endParaRPr>
            </a:p>
          </p:txBody>
        </p:sp>
      </p:grpSp>
      <p:sp>
        <p:nvSpPr>
          <p:cNvPr id="10" name="AutoShape 6"/>
          <p:cNvSpPr>
            <a:spLocks noChangeArrowheads="1"/>
          </p:cNvSpPr>
          <p:nvPr/>
        </p:nvSpPr>
        <p:spPr bwMode="auto">
          <a:xfrm>
            <a:off x="8482081" y="2146923"/>
            <a:ext cx="3251131" cy="1036082"/>
          </a:xfrm>
          <a:prstGeom prst="wedgeRoundRectCallout">
            <a:avLst>
              <a:gd name="adj1" fmla="val -59318"/>
              <a:gd name="adj2" fmla="val -5600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 smtClean="0">
                <a:solidFill>
                  <a:srgbClr val="FBEEC9">
                    <a:lumMod val="75000"/>
                  </a:srgb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800" dirty="0" smtClean="0">
                <a:solidFill>
                  <a:srgbClr val="FFFFFF"/>
                </a:solidFill>
              </a:rPr>
              <a:t>: sequence of 32 bits in the memory</a:t>
            </a:r>
            <a:endParaRPr lang="bg-BG" sz="2800" dirty="0">
              <a:solidFill>
                <a:srgbClr val="FFFFFF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0744" y="4617546"/>
            <a:ext cx="3920068" cy="1907456"/>
          </a:xfrm>
          <a:prstGeom prst="rect">
            <a:avLst/>
          </a:prstGeom>
        </p:spPr>
      </p:pic>
      <p:sp>
        <p:nvSpPr>
          <p:cNvPr id="7" name="AutoShape 6"/>
          <p:cNvSpPr>
            <a:spLocks noChangeArrowheads="1"/>
          </p:cNvSpPr>
          <p:nvPr/>
        </p:nvSpPr>
        <p:spPr bwMode="auto">
          <a:xfrm>
            <a:off x="6217247" y="3855847"/>
            <a:ext cx="3403531" cy="1036082"/>
          </a:xfrm>
          <a:prstGeom prst="wedgeRoundRectCallout">
            <a:avLst>
              <a:gd name="adj1" fmla="val 40050"/>
              <a:gd name="adj2" fmla="val 8761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 smtClean="0">
                <a:solidFill>
                  <a:srgbClr val="FBEEC9">
                    <a:lumMod val="75000"/>
                  </a:srgb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800" dirty="0" smtClean="0">
                <a:solidFill>
                  <a:srgbClr val="FFFFFF"/>
                </a:solidFill>
              </a:rPr>
              <a:t>: 4 sequential bytes in the memory</a:t>
            </a:r>
            <a:endParaRPr lang="bg-BG" sz="2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746510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562179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066801"/>
            <a:ext cx="11804822" cy="5654676"/>
          </a:xfrm>
        </p:spPr>
        <p:txBody>
          <a:bodyPr>
            <a:noAutofit/>
          </a:bodyPr>
          <a:lstStyle/>
          <a:p>
            <a:r>
              <a:rPr lang="en-US" sz="3000" b="1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Consolas" pitchFamily="49" charset="0"/>
                <a:cs typeface="Consolas" pitchFamily="49" charset="0"/>
              </a:rPr>
              <a:t>byte</a:t>
            </a:r>
            <a:r>
              <a:rPr lang="en-US" sz="3000" dirty="0" smtClean="0"/>
              <a:t> (-128 </a:t>
            </a:r>
            <a:r>
              <a:rPr lang="en-US" sz="3000" dirty="0"/>
              <a:t>to </a:t>
            </a:r>
            <a:r>
              <a:rPr lang="en-US" sz="3000" dirty="0" smtClean="0"/>
              <a:t>127): signed </a:t>
            </a:r>
            <a:r>
              <a:rPr lang="en-US" sz="3000" dirty="0"/>
              <a:t>8-bit</a:t>
            </a:r>
          </a:p>
          <a:p>
            <a:r>
              <a:rPr lang="en-US" sz="30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Consolas" pitchFamily="49" charset="0"/>
                <a:cs typeface="Consolas" pitchFamily="49" charset="0"/>
              </a:rPr>
              <a:t>short</a:t>
            </a:r>
            <a:r>
              <a:rPr lang="en-US" sz="3000" dirty="0"/>
              <a:t> (-32,768 to 32,767): signed 16-bit</a:t>
            </a:r>
          </a:p>
          <a:p>
            <a:r>
              <a:rPr lang="en-US" sz="3000" b="1" noProof="1" smtClean="0">
                <a:solidFill>
                  <a:schemeClr val="accent1">
                    <a:lumMod val="40000"/>
                    <a:lumOff val="60000"/>
                  </a:schemeClr>
                </a:solidFill>
                <a:latin typeface="Consolas" pitchFamily="49" charset="0"/>
                <a:cs typeface="Consolas" pitchFamily="49" charset="0"/>
              </a:rPr>
              <a:t>int</a:t>
            </a:r>
            <a:r>
              <a:rPr lang="en-US" sz="3000" dirty="0" smtClean="0"/>
              <a:t> (-2,147,483,648 to 2,147,483,647): signed 32-bit</a:t>
            </a:r>
          </a:p>
          <a:p>
            <a:r>
              <a:rPr lang="en-US" sz="3000" b="1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Consolas" pitchFamily="49" charset="0"/>
                <a:cs typeface="Consolas" pitchFamily="49" charset="0"/>
              </a:rPr>
              <a:t>long</a:t>
            </a:r>
            <a:r>
              <a:rPr lang="en-US" sz="3000" dirty="0" smtClean="0"/>
              <a:t> </a:t>
            </a:r>
            <a:r>
              <a:rPr lang="en-US" sz="3000" dirty="0"/>
              <a:t>(-9,223,372,036,854,775,808 to 9,223,372,036,854,775,807): signed </a:t>
            </a:r>
            <a:r>
              <a:rPr lang="en-US" sz="3000" dirty="0" smtClean="0"/>
              <a:t>64-bit</a:t>
            </a:r>
            <a:endParaRPr lang="en-US" sz="3000" dirty="0"/>
          </a:p>
        </p:txBody>
      </p:sp>
      <p:sp>
        <p:nvSpPr>
          <p:cNvPr id="562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Integer Types</a:t>
            </a:r>
            <a:endParaRPr lang="bg-BG"/>
          </a:p>
        </p:txBody>
      </p:sp>
      <p:grpSp>
        <p:nvGrpSpPr>
          <p:cNvPr id="3" name="Group 2"/>
          <p:cNvGrpSpPr/>
          <p:nvPr/>
        </p:nvGrpSpPr>
        <p:grpSpPr>
          <a:xfrm>
            <a:off x="8987550" y="4267200"/>
            <a:ext cx="2578862" cy="1760569"/>
            <a:chOff x="7937623" y="847893"/>
            <a:chExt cx="2578862" cy="1760569"/>
          </a:xfrm>
          <a:effectLst>
            <a:glow rad="101600">
              <a:schemeClr val="tx1">
                <a:lumMod val="95000"/>
                <a:alpha val="20000"/>
              </a:schemeClr>
            </a:glow>
          </a:effectLst>
        </p:grpSpPr>
        <p:sp>
          <p:nvSpPr>
            <p:cNvPr id="5" name="TextBox 4"/>
            <p:cNvSpPr txBox="1"/>
            <p:nvPr/>
          </p:nvSpPr>
          <p:spPr>
            <a:xfrm rot="21521100">
              <a:off x="7937623" y="847893"/>
              <a:ext cx="960519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int</a:t>
              </a:r>
              <a:endParaRPr lang="en-US" sz="44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 rot="737543">
              <a:off x="8355414" y="1900576"/>
              <a:ext cx="110639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long</a:t>
              </a:r>
              <a:endParaRPr lang="en-US" sz="40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 rot="21351847">
              <a:off x="9573983" y="1677691"/>
              <a:ext cx="94250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glow rad="63500">
                      <a:schemeClr val="accent6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byte</a:t>
              </a:r>
              <a:endParaRPr lang="en-US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 rot="20755703">
              <a:off x="9149270" y="1109796"/>
              <a:ext cx="96532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glow rad="63500">
                      <a:schemeClr val="accent6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short</a:t>
              </a:r>
              <a:endParaRPr lang="en-US" sz="20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sp>
        <p:nvSpPr>
          <p:cNvPr id="14" name="Rectangle 4"/>
          <p:cNvSpPr>
            <a:spLocks noChangeArrowheads="1"/>
          </p:cNvSpPr>
          <p:nvPr/>
        </p:nvSpPr>
        <p:spPr bwMode="auto">
          <a:xfrm>
            <a:off x="912812" y="4300174"/>
            <a:ext cx="7494958" cy="194822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byte b = 1;</a:t>
            </a:r>
          </a:p>
          <a:p>
            <a:pPr eaLnBrk="0" hangingPunct="0">
              <a:lnSpc>
                <a:spcPct val="11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 = 5;</a:t>
            </a:r>
          </a:p>
          <a:p>
            <a:pPr eaLnBrk="0" hangingPunct="0">
              <a:lnSpc>
                <a:spcPct val="11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long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 =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3L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1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short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sum = (short)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(b + i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 num);</a:t>
            </a:r>
          </a:p>
        </p:txBody>
      </p:sp>
    </p:spTree>
    <p:extLst>
      <p:ext uri="{BB962C8B-B14F-4D97-AF65-F5344CB8AC3E}">
        <p14:creationId xmlns:p14="http://schemas.microsoft.com/office/powerpoint/2010/main" val="334245621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1979612" y="1676400"/>
            <a:ext cx="8229600" cy="820600"/>
          </a:xfrm>
        </p:spPr>
        <p:txBody>
          <a:bodyPr/>
          <a:lstStyle/>
          <a:p>
            <a:r>
              <a:rPr lang="en-US" dirty="0" smtClean="0"/>
              <a:t>Integer Types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1979612" y="2631280"/>
            <a:ext cx="8229600" cy="719034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69634" name="Picture 2" descr="http://rds.yahoo.com/_ylt=A0WTefVhfApLJGoAK7yjzbkF/SIG=1281pab8j/EXP=1259064801/**http%3A/www.gridagents.com/images/accent-red-wave.jpg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847012" y="3657599"/>
            <a:ext cx="3393664" cy="243598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7" name="Group 6"/>
          <p:cNvGrpSpPr/>
          <p:nvPr/>
        </p:nvGrpSpPr>
        <p:grpSpPr>
          <a:xfrm>
            <a:off x="1293812" y="3846024"/>
            <a:ext cx="3035289" cy="2059137"/>
            <a:chOff x="8147336" y="900946"/>
            <a:chExt cx="2347441" cy="1722832"/>
          </a:xfrm>
          <a:effectLst>
            <a:glow rad="101600">
              <a:schemeClr val="tx1">
                <a:lumMod val="95000"/>
                <a:alpha val="20000"/>
              </a:schemeClr>
            </a:glow>
          </a:effectLst>
        </p:grpSpPr>
        <p:sp>
          <p:nvSpPr>
            <p:cNvPr id="8" name="TextBox 7"/>
            <p:cNvSpPr txBox="1"/>
            <p:nvPr/>
          </p:nvSpPr>
          <p:spPr>
            <a:xfrm rot="258692">
              <a:off x="8147336" y="900946"/>
              <a:ext cx="809250" cy="8497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6000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int</a:t>
              </a:r>
              <a:endParaRPr lang="en-US" sz="48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 rot="21185115">
              <a:off x="8151411" y="1956702"/>
              <a:ext cx="925091" cy="6437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400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long</a:t>
              </a:r>
              <a:endParaRPr lang="en-US" sz="44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 rot="21162000">
              <a:off x="9403561" y="1980005"/>
              <a:ext cx="1091216" cy="6437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400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short</a:t>
              </a:r>
              <a:endParaRPr lang="en-US" sz="36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 rot="21351847">
              <a:off x="9251147" y="1287936"/>
              <a:ext cx="802753" cy="5407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600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glow rad="63500">
                      <a:schemeClr val="accent6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byte</a:t>
              </a:r>
              <a:endParaRPr lang="en-US" sz="28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pic>
        <p:nvPicPr>
          <p:cNvPr id="17" name="Picture 4" descr="http://clipartist.info/RSS/openclipart.org/2011/July/15-Friday/binary_file_icon-1331px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166038" y="3775031"/>
            <a:ext cx="1842774" cy="2171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1247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57651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Floating-point types are: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float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dirty="0"/>
              <a:t>(±1.5 × 10</a:t>
            </a:r>
            <a:r>
              <a:rPr lang="en-US" baseline="30000" dirty="0"/>
              <a:t>−45</a:t>
            </a:r>
            <a:r>
              <a:rPr lang="en-US" dirty="0"/>
              <a:t> to ±3.4 × 10</a:t>
            </a:r>
            <a:r>
              <a:rPr lang="en-US" baseline="30000" dirty="0"/>
              <a:t>38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32-bits</a:t>
            </a:r>
            <a:r>
              <a:rPr lang="en-US" dirty="0"/>
              <a:t>, precision of 7 digits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double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dirty="0"/>
              <a:t>(±5.0 × 10</a:t>
            </a:r>
            <a:r>
              <a:rPr lang="en-US" baseline="30000" dirty="0"/>
              <a:t>−324</a:t>
            </a:r>
            <a:r>
              <a:rPr lang="en-US" dirty="0"/>
              <a:t> to ±1.7 × 10</a:t>
            </a:r>
            <a:r>
              <a:rPr lang="en-US" baseline="30000" dirty="0"/>
              <a:t>308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64-bits</a:t>
            </a:r>
            <a:r>
              <a:rPr lang="en-US" dirty="0"/>
              <a:t>, precision of 15-16 digits</a:t>
            </a:r>
          </a:p>
          <a:p>
            <a:r>
              <a:rPr lang="en-US" dirty="0"/>
              <a:t>The default value of floating-point types:</a:t>
            </a:r>
          </a:p>
          <a:p>
            <a:pPr lvl="1"/>
            <a:r>
              <a:rPr lang="en-US" dirty="0"/>
              <a:t>Is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0.0F</a:t>
            </a:r>
            <a:r>
              <a:rPr lang="en-US" dirty="0"/>
              <a:t> for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float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 </a:t>
            </a:r>
            <a:r>
              <a:rPr lang="en-US" dirty="0"/>
              <a:t>type</a:t>
            </a:r>
          </a:p>
          <a:p>
            <a:pPr lvl="1"/>
            <a:r>
              <a:rPr lang="en-US" dirty="0"/>
              <a:t>Is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0.0D</a:t>
            </a:r>
            <a:r>
              <a:rPr lang="en-US" dirty="0"/>
              <a:t> for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double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 </a:t>
            </a:r>
            <a:r>
              <a:rPr lang="en-US" dirty="0"/>
              <a:t>type</a:t>
            </a:r>
          </a:p>
        </p:txBody>
      </p:sp>
      <p:sp>
        <p:nvSpPr>
          <p:cNvPr id="576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Floating-Point Types</a:t>
            </a:r>
            <a:endParaRPr lang="bg-BG" dirty="0"/>
          </a:p>
        </p:txBody>
      </p:sp>
      <p:sp>
        <p:nvSpPr>
          <p:cNvPr id="5" name="TextBox 4"/>
          <p:cNvSpPr txBox="1"/>
          <p:nvPr/>
        </p:nvSpPr>
        <p:spPr>
          <a:xfrm rot="509281">
            <a:off x="8594538" y="1599376"/>
            <a:ext cx="241604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double</a:t>
            </a:r>
            <a:endParaRPr lang="en-US" sz="4800" b="1" noProof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 rot="20875553">
            <a:off x="9285009" y="3122575"/>
            <a:ext cx="12726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float</a:t>
            </a:r>
            <a:endParaRPr lang="en-US" sz="3600" b="1" noProof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1026" name="Picture 2" descr="http://dual.tuhh.de/voigt/images/projects/teaser_ieee_754-2008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477" r="-5477"/>
          <a:stretch/>
        </p:blipFill>
        <p:spPr bwMode="auto">
          <a:xfrm>
            <a:off x="8609012" y="4495800"/>
            <a:ext cx="2642102" cy="1600200"/>
          </a:xfrm>
          <a:prstGeom prst="roundRect">
            <a:avLst>
              <a:gd name="adj" fmla="val 5783"/>
            </a:avLst>
          </a:prstGeom>
          <a:solidFill>
            <a:schemeClr val="tx1"/>
          </a:solidFill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302940732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2708</Words>
  <Application>Microsoft Office PowerPoint</Application>
  <PresentationFormat>Custom</PresentationFormat>
  <Paragraphs>571</Paragraphs>
  <Slides>59</Slides>
  <Notes>12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0" baseType="lpstr">
      <vt:lpstr>SoftUni 16x9</vt:lpstr>
      <vt:lpstr>Java Syntax</vt:lpstr>
      <vt:lpstr>Table of Contents</vt:lpstr>
      <vt:lpstr>Primitive Data Types in Java</vt:lpstr>
      <vt:lpstr>How Computing Works?</vt:lpstr>
      <vt:lpstr>What Is a Data Type?</vt:lpstr>
      <vt:lpstr>Data Type Characteristics</vt:lpstr>
      <vt:lpstr>Integer Types</vt:lpstr>
      <vt:lpstr>Integer Types</vt:lpstr>
      <vt:lpstr>Floating-Point Types</vt:lpstr>
      <vt:lpstr>Floating-Point Types – Examples</vt:lpstr>
      <vt:lpstr>BigDecimal</vt:lpstr>
      <vt:lpstr>Floating-Point and BigDecimal Types</vt:lpstr>
      <vt:lpstr>Other Primitive Data Types</vt:lpstr>
      <vt:lpstr>Boolean and Character Types</vt:lpstr>
      <vt:lpstr>The String Data Type</vt:lpstr>
      <vt:lpstr>Saying Hello – Example</vt:lpstr>
      <vt:lpstr>String Type</vt:lpstr>
      <vt:lpstr>The Object Type</vt:lpstr>
      <vt:lpstr>Objects</vt:lpstr>
      <vt:lpstr>Variables, Identifiers, Literals</vt:lpstr>
      <vt:lpstr>Declaring Variables</vt:lpstr>
      <vt:lpstr>Variable Scope</vt:lpstr>
      <vt:lpstr>Identifiers</vt:lpstr>
      <vt:lpstr>Literals in Java</vt:lpstr>
      <vt:lpstr>Nullable Types: Integer, Long, Boolean, …</vt:lpstr>
      <vt:lpstr>Operators and Expressions in Java</vt:lpstr>
      <vt:lpstr>What is an Operator?</vt:lpstr>
      <vt:lpstr>Operators in Java</vt:lpstr>
      <vt:lpstr>Operators Precedence</vt:lpstr>
      <vt:lpstr>Operators Precedence (2)</vt:lpstr>
      <vt:lpstr>Expressions</vt:lpstr>
      <vt:lpstr>Operators and Expressions – Examples</vt:lpstr>
      <vt:lpstr>Operators and Expressions – Examples (2)</vt:lpstr>
      <vt:lpstr>Operators and Expressions – Examples (3)</vt:lpstr>
      <vt:lpstr>Operators</vt:lpstr>
      <vt:lpstr>Type Conversion</vt:lpstr>
      <vt:lpstr>Type Conversions</vt:lpstr>
      <vt:lpstr>Console Input and Output</vt:lpstr>
      <vt:lpstr>Reading from the Console</vt:lpstr>
      <vt:lpstr>Reading from the Console (2)</vt:lpstr>
      <vt:lpstr>Reading from the Console</vt:lpstr>
      <vt:lpstr>Printing to the Console</vt:lpstr>
      <vt:lpstr>Formatted Printing</vt:lpstr>
      <vt:lpstr>Formatted Printing (2)</vt:lpstr>
      <vt:lpstr>Printing to the Console</vt:lpstr>
      <vt:lpstr>Regional Settings</vt:lpstr>
      <vt:lpstr>Locale</vt:lpstr>
      <vt:lpstr>Locale-Specific Input and Output</vt:lpstr>
      <vt:lpstr>Regional Settings</vt:lpstr>
      <vt:lpstr>if and if-else</vt:lpstr>
      <vt:lpstr>Conditional Statements: if-else</vt:lpstr>
      <vt:lpstr>if and if-else</vt:lpstr>
      <vt:lpstr>switch-case</vt:lpstr>
      <vt:lpstr>Conditional Statements: switch-case</vt:lpstr>
      <vt:lpstr>switch-case</vt:lpstr>
      <vt:lpstr>Summary</vt:lpstr>
      <vt:lpstr>Java Syntax</vt:lpstr>
      <vt:lpstr>License</vt:lpstr>
      <vt:lpstr>Free Trainings @ Software University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 Syntax</dc:title>
  <dc:creator/>
  <cp:keywords>Java, SoftUni, Software University, programming, course</cp:keywords>
  <cp:lastModifiedBy/>
  <cp:revision>1</cp:revision>
  <dcterms:created xsi:type="dcterms:W3CDTF">2014-01-02T17:00:34Z</dcterms:created>
  <dcterms:modified xsi:type="dcterms:W3CDTF">2015-08-26T10:49:27Z</dcterms:modified>
  <cp:category>programming, Java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